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65" r:id="rId17"/>
    <p:sldId id="272" r:id="rId18"/>
    <p:sldId id="273" r:id="rId19"/>
    <p:sldId id="274" r:id="rId20"/>
    <p:sldId id="275" r:id="rId21"/>
    <p:sldId id="276" r:id="rId22"/>
    <p:sldId id="277" r:id="rId23"/>
    <p:sldId id="279" r:id="rId24"/>
    <p:sldId id="278"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53" autoAdjust="0"/>
    <p:restoredTop sz="94660"/>
  </p:normalViewPr>
  <p:slideViewPr>
    <p:cSldViewPr>
      <p:cViewPr>
        <p:scale>
          <a:sx n="72" d="100"/>
          <a:sy n="72" d="100"/>
        </p:scale>
        <p:origin x="-1344" y="-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C7C894B8-2798-4643-9DBA-CAF2DB250419}" type="datetimeFigureOut">
              <a:rPr lang="zh-CN" altLang="en-US" smtClean="0"/>
              <a:pPr/>
              <a:t>2015/11/20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6CC4CD-3848-4C3D-9EE0-4EA2478B1F4F}"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C7C894B8-2798-4643-9DBA-CAF2DB250419}" type="datetimeFigureOut">
              <a:rPr lang="zh-CN" altLang="en-US" smtClean="0"/>
              <a:pPr/>
              <a:t>2015/11/20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6CC4CD-3848-4C3D-9EE0-4EA2478B1F4F}"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C7C894B8-2798-4643-9DBA-CAF2DB250419}" type="datetimeFigureOut">
              <a:rPr lang="zh-CN" altLang="en-US" smtClean="0"/>
              <a:pPr/>
              <a:t>2015/11/20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6CC4CD-3848-4C3D-9EE0-4EA2478B1F4F}"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C7C894B8-2798-4643-9DBA-CAF2DB250419}" type="datetimeFigureOut">
              <a:rPr lang="zh-CN" altLang="en-US" smtClean="0"/>
              <a:pPr/>
              <a:t>2015/11/20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6CC4CD-3848-4C3D-9EE0-4EA2478B1F4F}"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C7C894B8-2798-4643-9DBA-CAF2DB250419}" type="datetimeFigureOut">
              <a:rPr lang="zh-CN" altLang="en-US" smtClean="0"/>
              <a:pPr/>
              <a:t>2015/11/20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6CC4CD-3848-4C3D-9EE0-4EA2478B1F4F}"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C7C894B8-2798-4643-9DBA-CAF2DB250419}" type="datetimeFigureOut">
              <a:rPr lang="zh-CN" altLang="en-US" smtClean="0"/>
              <a:pPr/>
              <a:t>2015/11/20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6CC4CD-3848-4C3D-9EE0-4EA2478B1F4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C7C894B8-2798-4643-9DBA-CAF2DB250419}" type="datetimeFigureOut">
              <a:rPr lang="zh-CN" altLang="en-US" smtClean="0"/>
              <a:pPr/>
              <a:t>2015/11/20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D6CC4CD-3848-4C3D-9EE0-4EA2478B1F4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C7C894B8-2798-4643-9DBA-CAF2DB250419}" type="datetimeFigureOut">
              <a:rPr lang="zh-CN" altLang="en-US" smtClean="0"/>
              <a:pPr/>
              <a:t>2015/11/20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D6CC4CD-3848-4C3D-9EE0-4EA2478B1F4F}"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894B8-2798-4643-9DBA-CAF2DB250419}" type="datetimeFigureOut">
              <a:rPr lang="zh-CN" altLang="en-US" smtClean="0"/>
              <a:pPr/>
              <a:t>2015/11/20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D6CC4CD-3848-4C3D-9EE0-4EA2478B1F4F}"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C7C894B8-2798-4643-9DBA-CAF2DB250419}" type="datetimeFigureOut">
              <a:rPr lang="zh-CN" altLang="en-US" smtClean="0"/>
              <a:pPr/>
              <a:t>2015/11/20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6CC4CD-3848-4C3D-9EE0-4EA2478B1F4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C7C894B8-2798-4643-9DBA-CAF2DB250419}" type="datetimeFigureOut">
              <a:rPr lang="zh-CN" altLang="en-US" smtClean="0"/>
              <a:pPr/>
              <a:t>2015/11/20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6CC4CD-3848-4C3D-9EE0-4EA2478B1F4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894B8-2798-4643-9DBA-CAF2DB250419}" type="datetimeFigureOut">
              <a:rPr lang="zh-CN" altLang="en-US" smtClean="0"/>
              <a:pPr/>
              <a:t>2015/11/20</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CC4CD-3848-4C3D-9EE0-4EA2478B1F4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214422"/>
            <a:ext cx="7772400" cy="1928826"/>
          </a:xfrm>
        </p:spPr>
        <p:txBody>
          <a:bodyPr/>
          <a:lstStyle/>
          <a:p>
            <a:r>
              <a:rPr lang="zh-CN" altLang="en-US" b="1" dirty="0" smtClean="0"/>
              <a:t>英语国家社会与文化入门</a:t>
            </a:r>
            <a:r>
              <a:rPr lang="en-US" altLang="zh-CN" b="1" dirty="0" smtClean="0"/>
              <a:t>》</a:t>
            </a:r>
            <a:br>
              <a:rPr lang="en-US" altLang="zh-CN" b="1" dirty="0" smtClean="0"/>
            </a:br>
            <a:r>
              <a:rPr lang="en-US" altLang="zh-CN" dirty="0" smtClean="0">
                <a:latin typeface="+mj-ea"/>
              </a:rPr>
              <a:t>(</a:t>
            </a:r>
            <a:r>
              <a:rPr lang="zh-CN" altLang="en-US" b="1" dirty="0" smtClean="0">
                <a:latin typeface="+mj-ea"/>
              </a:rPr>
              <a:t>上册）</a:t>
            </a:r>
            <a:endParaRPr lang="zh-CN" altLang="en-US" dirty="0"/>
          </a:p>
        </p:txBody>
      </p:sp>
      <p:sp>
        <p:nvSpPr>
          <p:cNvPr id="3" name="Subtitle 2"/>
          <p:cNvSpPr>
            <a:spLocks noGrp="1"/>
          </p:cNvSpPr>
          <p:nvPr>
            <p:ph type="subTitle" idx="1"/>
          </p:nvPr>
        </p:nvSpPr>
        <p:spPr>
          <a:xfrm>
            <a:off x="1214414" y="3286124"/>
            <a:ext cx="6557986" cy="2643206"/>
          </a:xfrm>
        </p:spPr>
        <p:txBody>
          <a:bodyPr>
            <a:normAutofit lnSpcReduction="10000"/>
          </a:bodyPr>
          <a:lstStyle/>
          <a:p>
            <a:r>
              <a:rPr lang="en-US" altLang="zh-CN" b="1" dirty="0" smtClean="0">
                <a:solidFill>
                  <a:srgbClr val="FF0000"/>
                </a:solidFill>
                <a:latin typeface="Times New Roman" pitchFamily="18" charset="0"/>
                <a:cs typeface="Times New Roman" pitchFamily="18" charset="0"/>
              </a:rPr>
              <a:t>The Society and Culture </a:t>
            </a:r>
          </a:p>
          <a:p>
            <a:r>
              <a:rPr lang="en-US" altLang="zh-CN" b="1" dirty="0" smtClean="0">
                <a:solidFill>
                  <a:srgbClr val="FF0000"/>
                </a:solidFill>
                <a:latin typeface="Times New Roman" pitchFamily="18" charset="0"/>
                <a:cs typeface="Times New Roman" pitchFamily="18" charset="0"/>
              </a:rPr>
              <a:t>of Major English-Speaking Countries</a:t>
            </a:r>
          </a:p>
          <a:p>
            <a:r>
              <a:rPr lang="en-US" altLang="zh-CN" b="1" dirty="0" smtClean="0">
                <a:solidFill>
                  <a:srgbClr val="FF0000"/>
                </a:solidFill>
                <a:latin typeface="Times New Roman" pitchFamily="18" charset="0"/>
                <a:cs typeface="Times New Roman" pitchFamily="18" charset="0"/>
              </a:rPr>
              <a:t>An Introduction</a:t>
            </a:r>
          </a:p>
          <a:p>
            <a:r>
              <a:rPr lang="en-US" altLang="zh-CN" b="1" dirty="0" smtClean="0">
                <a:solidFill>
                  <a:srgbClr val="FF0000"/>
                </a:solidFill>
                <a:latin typeface="Times New Roman" pitchFamily="18" charset="0"/>
                <a:cs typeface="Times New Roman" pitchFamily="18" charset="0"/>
              </a:rPr>
              <a:t>(Book One)</a:t>
            </a:r>
            <a:endParaRPr lang="zh-CN" altLang="en-US"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II. The Formation of the Australian Political System</a:t>
            </a:r>
            <a:endParaRPr lang="zh-CN" altLang="en-US" dirty="0"/>
          </a:p>
        </p:txBody>
      </p:sp>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The Parliament of Australia, or the Federal Parliament, is the legislative branch of the government of Australia. It consists of three elements: the Queen, the Senate (the Upper House) and the House of Representatives (the Lower House). The Queen is represented by the Governor-General. The combination of two elected houses, in which the members of the Senate represent the six States and the two major self-governing Territories while the members of the House represent electoral divisions according to population.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1285884"/>
          </a:xfrm>
        </p:spPr>
        <p:txBody>
          <a:bodyPr>
            <a:noAutofit/>
          </a:bodyPr>
          <a:lstStyle/>
          <a:p>
            <a:r>
              <a:rPr lang="en-US" altLang="zh-CN" sz="2800" dirty="0" smtClean="0">
                <a:latin typeface="Times New Roman" pitchFamily="18" charset="0"/>
                <a:cs typeface="Times New Roman" pitchFamily="18" charset="0"/>
              </a:rPr>
              <a:t>Queen Elizabeth II and Sir Peter John Cosgrove, the 26</a:t>
            </a:r>
            <a:r>
              <a:rPr lang="en-US" altLang="zh-CN" sz="2800" baseline="30000" dirty="0" smtClean="0">
                <a:latin typeface="Times New Roman" pitchFamily="18" charset="0"/>
                <a:cs typeface="Times New Roman" pitchFamily="18" charset="0"/>
              </a:rPr>
              <a:t>th</a:t>
            </a:r>
            <a:r>
              <a:rPr lang="en-US" altLang="zh-CN" sz="2800" dirty="0" smtClean="0">
                <a:latin typeface="Times New Roman" pitchFamily="18" charset="0"/>
                <a:cs typeface="Times New Roman" pitchFamily="18" charset="0"/>
              </a:rPr>
              <a:t> and current Governor-General of Australia</a:t>
            </a:r>
            <a:endParaRPr lang="zh-CN" altLang="en-US" sz="2800" dirty="0">
              <a:latin typeface="Times New Roman" pitchFamily="18" charset="0"/>
              <a:cs typeface="Times New Roman" pitchFamily="18" charset="0"/>
            </a:endParaRPr>
          </a:p>
        </p:txBody>
      </p:sp>
      <p:pic>
        <p:nvPicPr>
          <p:cNvPr id="4" name="Content Placeholder 3" descr="Queen and Cosgrove.jpg"/>
          <p:cNvPicPr>
            <a:picLocks noGrp="1" noChangeAspect="1"/>
          </p:cNvPicPr>
          <p:nvPr>
            <p:ph idx="1"/>
          </p:nvPr>
        </p:nvPicPr>
        <p:blipFill>
          <a:blip r:embed="rId2"/>
          <a:stretch>
            <a:fillRect/>
          </a:stretch>
        </p:blipFill>
        <p:spPr>
          <a:xfrm>
            <a:off x="1500166" y="2285992"/>
            <a:ext cx="6191250" cy="348615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II. The Formation of the Australian Political System</a:t>
            </a:r>
            <a:endParaRPr lang="zh-CN" altLang="en-US" dirty="0"/>
          </a:p>
        </p:txBody>
      </p:sp>
      <p:sp>
        <p:nvSpPr>
          <p:cNvPr id="5" name="Content Placeholder 4"/>
          <p:cNvSpPr>
            <a:spLocks noGrp="1"/>
          </p:cNvSpPr>
          <p:nvPr>
            <p:ph sz="half" idx="1"/>
          </p:nvPr>
        </p:nvSpPr>
        <p:spPr>
          <a:xfrm>
            <a:off x="457200" y="1643050"/>
            <a:ext cx="3186106" cy="4483113"/>
          </a:xfrm>
        </p:spPr>
        <p:txBody>
          <a:bodyPr>
            <a:normAutofit fontScale="77500" lnSpcReduction="20000"/>
          </a:bodyPr>
          <a:lstStyle/>
          <a:p>
            <a:r>
              <a:rPr lang="en-US" dirty="0" smtClean="0">
                <a:latin typeface="Times New Roman" pitchFamily="18" charset="0"/>
                <a:cs typeface="Times New Roman" pitchFamily="18" charset="0"/>
              </a:rPr>
              <a:t>Parliament House is the meeting place of the Parliament of Australia, located in Canberra, the capital of Australia. Parliament House contains 4,700 rooms, and many areas are open to the public. The House of Representatives chamber is decorated green, while the Senate chamber has a red </a:t>
            </a:r>
            <a:r>
              <a:rPr lang="en-US" dirty="0" err="1" smtClean="0">
                <a:latin typeface="Times New Roman" pitchFamily="18" charset="0"/>
                <a:cs typeface="Times New Roman" pitchFamily="18" charset="0"/>
              </a:rPr>
              <a:t>colour</a:t>
            </a:r>
            <a:r>
              <a:rPr lang="en-US" dirty="0" smtClean="0">
                <a:latin typeface="Times New Roman" pitchFamily="18" charset="0"/>
                <a:cs typeface="Times New Roman" pitchFamily="18" charset="0"/>
              </a:rPr>
              <a:t> scheme. </a:t>
            </a:r>
            <a:endParaRPr lang="zh-CN" altLang="en-US" dirty="0">
              <a:latin typeface="Times New Roman" pitchFamily="18" charset="0"/>
              <a:cs typeface="Times New Roman" pitchFamily="18" charset="0"/>
            </a:endParaRPr>
          </a:p>
        </p:txBody>
      </p:sp>
      <p:pic>
        <p:nvPicPr>
          <p:cNvPr id="7" name="Content Placeholder 6" descr="parliament-house.jpg"/>
          <p:cNvPicPr>
            <a:picLocks noGrp="1" noChangeAspect="1"/>
          </p:cNvPicPr>
          <p:nvPr>
            <p:ph sz="half" idx="2"/>
          </p:nvPr>
        </p:nvPicPr>
        <p:blipFill>
          <a:blip r:embed="rId2"/>
          <a:stretch>
            <a:fillRect/>
          </a:stretch>
        </p:blipFill>
        <p:spPr>
          <a:xfrm>
            <a:off x="4000496" y="1970085"/>
            <a:ext cx="4857784" cy="351472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II. The Formation of the Australian Political System</a:t>
            </a:r>
            <a:endParaRPr lang="zh-CN" altLang="en-US" dirty="0"/>
          </a:p>
        </p:txBody>
      </p:sp>
      <p:sp>
        <p:nvSpPr>
          <p:cNvPr id="6" name="Content Placeholder 5"/>
          <p:cNvSpPr>
            <a:spLocks noGrp="1"/>
          </p:cNvSpPr>
          <p:nvPr>
            <p:ph sz="half" idx="1"/>
          </p:nvPr>
        </p:nvSpPr>
        <p:spPr>
          <a:xfrm>
            <a:off x="214282" y="2000240"/>
            <a:ext cx="3357586" cy="4143404"/>
          </a:xfrm>
        </p:spPr>
        <p:txBody>
          <a:bodyPr>
            <a:noAutofit/>
          </a:bodyPr>
          <a:lstStyle/>
          <a:p>
            <a:r>
              <a:rPr lang="en-US" sz="1800" dirty="0" smtClean="0">
                <a:latin typeface="Times New Roman" pitchFamily="18" charset="0"/>
                <a:cs typeface="Times New Roman" pitchFamily="18" charset="0"/>
              </a:rPr>
              <a:t>Citizens vote for members of parliament. The members of parliament generally belong to one of the two major political parties</a:t>
            </a:r>
            <a:r>
              <a:rPr lang="en-AU"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the Australian Labor Party (ALP) or the Coalition. The Coalition comprises a combination of two parties—the Liberals and the Nationals.  Each party sets out a party </a:t>
            </a:r>
            <a:r>
              <a:rPr lang="en-US" sz="1800" dirty="0" err="1" smtClean="0">
                <a:latin typeface="Times New Roman" pitchFamily="18" charset="0"/>
                <a:cs typeface="Times New Roman" pitchFamily="18" charset="0"/>
              </a:rPr>
              <a:t>programme</a:t>
            </a:r>
            <a:r>
              <a:rPr lang="en-US" sz="1800" dirty="0" smtClean="0">
                <a:latin typeface="Times New Roman" pitchFamily="18" charset="0"/>
                <a:cs typeface="Times New Roman" pitchFamily="18" charset="0"/>
              </a:rPr>
              <a:t>—a set of basic principles and policies that align with those principles.</a:t>
            </a:r>
            <a:endParaRPr lang="zh-CN" altLang="en-US" sz="1800" dirty="0">
              <a:latin typeface="Times New Roman" pitchFamily="18" charset="0"/>
              <a:cs typeface="Times New Roman" pitchFamily="18" charset="0"/>
            </a:endParaRPr>
          </a:p>
        </p:txBody>
      </p:sp>
      <p:pic>
        <p:nvPicPr>
          <p:cNvPr id="1026" name="Picture 2" descr="E:\《入门》课件\australia votes.jpg"/>
          <p:cNvPicPr>
            <a:picLocks noGrp="1" noChangeAspect="1" noChangeArrowheads="1"/>
          </p:cNvPicPr>
          <p:nvPr>
            <p:ph sz="half" idx="2"/>
          </p:nvPr>
        </p:nvPicPr>
        <p:blipFill>
          <a:blip r:embed="rId2"/>
          <a:srcRect/>
          <a:stretch>
            <a:fillRect/>
          </a:stretch>
        </p:blipFill>
        <p:spPr bwMode="auto">
          <a:xfrm>
            <a:off x="6161650" y="1523965"/>
            <a:ext cx="2482316" cy="2047911"/>
          </a:xfrm>
          <a:prstGeom prst="rect">
            <a:avLst/>
          </a:prstGeom>
          <a:noFill/>
        </p:spPr>
      </p:pic>
      <p:pic>
        <p:nvPicPr>
          <p:cNvPr id="1027" name="Picture 3" descr="E:\《入门》课件\australia-vote.jpg"/>
          <p:cNvPicPr>
            <a:picLocks noChangeAspect="1" noChangeArrowheads="1"/>
          </p:cNvPicPr>
          <p:nvPr/>
        </p:nvPicPr>
        <p:blipFill>
          <a:blip r:embed="rId3"/>
          <a:srcRect/>
          <a:stretch>
            <a:fillRect/>
          </a:stretch>
        </p:blipFill>
        <p:spPr bwMode="auto">
          <a:xfrm>
            <a:off x="3643307" y="3500438"/>
            <a:ext cx="4734816" cy="278608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II. The Formation of the Australian Political System</a:t>
            </a:r>
            <a:endParaRPr lang="zh-CN" altLang="en-US" dirty="0"/>
          </a:p>
        </p:txBody>
      </p:sp>
      <p:sp>
        <p:nvSpPr>
          <p:cNvPr id="6" name="Content Placeholder 5"/>
          <p:cNvSpPr>
            <a:spLocks noGrp="1"/>
          </p:cNvSpPr>
          <p:nvPr>
            <p:ph idx="1"/>
          </p:nvPr>
        </p:nvSpPr>
        <p:spPr/>
        <p:txBody>
          <a:bodyPr>
            <a:normAutofit fontScale="55000" lnSpcReduction="20000"/>
          </a:bodyPr>
          <a:lstStyle/>
          <a:p>
            <a:pPr>
              <a:buNone/>
            </a:pPr>
            <a:r>
              <a:rPr lang="en-AU" dirty="0" smtClean="0"/>
              <a:t>      </a:t>
            </a:r>
            <a:r>
              <a:rPr lang="en-AU" sz="3800" b="1" dirty="0" smtClean="0">
                <a:latin typeface="Times New Roman" pitchFamily="18" charset="0"/>
                <a:cs typeface="Times New Roman" pitchFamily="18" charset="0"/>
              </a:rPr>
              <a:t>This system has the following advantages:</a:t>
            </a:r>
            <a:endParaRPr lang="zh-CN" altLang="en-US" sz="3800" b="1" dirty="0" smtClean="0">
              <a:latin typeface="Times New Roman" pitchFamily="18" charset="0"/>
              <a:cs typeface="Times New Roman" pitchFamily="18" charset="0"/>
            </a:endParaRPr>
          </a:p>
          <a:p>
            <a:pPr lvl="0"/>
            <a:r>
              <a:rPr lang="en-US" sz="3800" dirty="0" smtClean="0">
                <a:latin typeface="Times New Roman" pitchFamily="18" charset="0"/>
                <a:cs typeface="Times New Roman" pitchFamily="18" charset="0"/>
              </a:rPr>
              <a:t>The difference between the two party </a:t>
            </a:r>
            <a:r>
              <a:rPr lang="en-US" sz="3800" dirty="0" err="1" smtClean="0">
                <a:latin typeface="Times New Roman" pitchFamily="18" charset="0"/>
                <a:cs typeface="Times New Roman" pitchFamily="18" charset="0"/>
              </a:rPr>
              <a:t>programmes</a:t>
            </a:r>
            <a:r>
              <a:rPr lang="en-US" sz="3800" dirty="0" smtClean="0">
                <a:latin typeface="Times New Roman" pitchFamily="18" charset="0"/>
                <a:cs typeface="Times New Roman" pitchFamily="18" charset="0"/>
              </a:rPr>
              <a:t> means that citizens can choose, at each election, which set of policies they would prefer to be enacted over the following three years of government. </a:t>
            </a:r>
            <a:endParaRPr lang="zh-CN" altLang="en-US" sz="3800" dirty="0" smtClean="0">
              <a:latin typeface="Times New Roman" pitchFamily="18" charset="0"/>
              <a:cs typeface="Times New Roman" pitchFamily="18" charset="0"/>
            </a:endParaRPr>
          </a:p>
          <a:p>
            <a:pPr lvl="0"/>
            <a:r>
              <a:rPr lang="en-US" sz="3800" dirty="0" smtClean="0">
                <a:latin typeface="Times New Roman" pitchFamily="18" charset="0"/>
                <a:cs typeface="Times New Roman" pitchFamily="18" charset="0"/>
              </a:rPr>
              <a:t>This system secures transparency and thus accountability.  Even when the major party is in power their policies should be subject to the continuous scrutiny of the opposing party</a:t>
            </a:r>
            <a:r>
              <a:rPr lang="en-AU" sz="3800" dirty="0" smtClean="0">
                <a:latin typeface="Times New Roman" pitchFamily="18" charset="0"/>
                <a:cs typeface="Times New Roman" pitchFamily="18" charset="0"/>
              </a:rPr>
              <a:t>,</a:t>
            </a:r>
            <a:r>
              <a:rPr lang="en-US" sz="3800" dirty="0" smtClean="0">
                <a:latin typeface="Times New Roman" pitchFamily="18" charset="0"/>
                <a:cs typeface="Times New Roman" pitchFamily="18" charset="0"/>
              </a:rPr>
              <a:t> both on the floor of the house</a:t>
            </a:r>
            <a:r>
              <a:rPr lang="en-AU" sz="3800" dirty="0" smtClean="0">
                <a:latin typeface="Times New Roman" pitchFamily="18" charset="0"/>
                <a:cs typeface="Times New Roman" pitchFamily="18" charset="0"/>
              </a:rPr>
              <a:t>,</a:t>
            </a:r>
            <a:r>
              <a:rPr lang="en-US" sz="3800" dirty="0" smtClean="0">
                <a:latin typeface="Times New Roman" pitchFamily="18" charset="0"/>
                <a:cs typeface="Times New Roman" pitchFamily="18" charset="0"/>
              </a:rPr>
              <a:t> in the Senate committee system and through political debates in the media. </a:t>
            </a:r>
            <a:endParaRPr lang="zh-CN" altLang="en-US" sz="3800" dirty="0" smtClean="0">
              <a:latin typeface="Times New Roman" pitchFamily="18" charset="0"/>
              <a:cs typeface="Times New Roman" pitchFamily="18" charset="0"/>
            </a:endParaRPr>
          </a:p>
          <a:p>
            <a:r>
              <a:rPr lang="en-US" sz="3800" dirty="0" smtClean="0">
                <a:latin typeface="Times New Roman" pitchFamily="18" charset="0"/>
                <a:cs typeface="Times New Roman" pitchFamily="18" charset="0"/>
              </a:rPr>
              <a:t>Pluralism provides for a ready made alternative government as the major Opposition party comprises not only back-benchers</a:t>
            </a:r>
            <a:r>
              <a:rPr lang="en-AU" sz="3800" dirty="0" smtClean="0">
                <a:latin typeface="Times New Roman" pitchFamily="18" charset="0"/>
                <a:cs typeface="Times New Roman" pitchFamily="18" charset="0"/>
              </a:rPr>
              <a:t>,</a:t>
            </a:r>
            <a:r>
              <a:rPr lang="en-US" sz="3800" dirty="0" smtClean="0">
                <a:latin typeface="Times New Roman" pitchFamily="18" charset="0"/>
                <a:cs typeface="Times New Roman" pitchFamily="18" charset="0"/>
              </a:rPr>
              <a:t> but also ‘shadow ministers’ and a ‘shadow cabinet’</a:t>
            </a:r>
            <a:r>
              <a:rPr lang="en-AU" sz="3800" dirty="0" smtClean="0">
                <a:latin typeface="Times New Roman" pitchFamily="18" charset="0"/>
                <a:cs typeface="Times New Roman" pitchFamily="18" charset="0"/>
              </a:rPr>
              <a:t>, who are sufficiently informed about current aspects of their shadow portfolios for the opposition to be </a:t>
            </a:r>
            <a:r>
              <a:rPr lang="en-US" sz="3800" dirty="0" smtClean="0">
                <a:latin typeface="Times New Roman" pitchFamily="18" charset="0"/>
                <a:cs typeface="Times New Roman" pitchFamily="18" charset="0"/>
              </a:rPr>
              <a:t>competent to take over should any government collapse</a:t>
            </a:r>
            <a:r>
              <a:rPr lang="en-AU" sz="3800" dirty="0" smtClean="0">
                <a:latin typeface="Times New Roman" pitchFamily="18" charset="0"/>
                <a:cs typeface="Times New Roman" pitchFamily="18" charset="0"/>
              </a:rPr>
              <a:t>. </a:t>
            </a:r>
            <a:endParaRPr lang="zh-CN" altLang="en-US" sz="38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II. The Formation of the Australian Political System</a:t>
            </a:r>
            <a:endParaRPr lang="zh-CN" altLang="en-US" dirty="0"/>
          </a:p>
        </p:txBody>
      </p:sp>
      <p:sp>
        <p:nvSpPr>
          <p:cNvPr id="3" name="Content Placeholder 2"/>
          <p:cNvSpPr>
            <a:spLocks noGrp="1"/>
          </p:cNvSpPr>
          <p:nvPr>
            <p:ph sz="half" idx="1"/>
          </p:nvPr>
        </p:nvSpPr>
        <p:spPr>
          <a:xfrm>
            <a:off x="457200" y="1643050"/>
            <a:ext cx="2614602" cy="4483113"/>
          </a:xfrm>
        </p:spPr>
        <p:txBody>
          <a:bodyPr>
            <a:normAutofit fontScale="77500" lnSpcReduction="20000"/>
          </a:bodyPr>
          <a:lstStyle/>
          <a:p>
            <a:r>
              <a:rPr lang="en-US" dirty="0" smtClean="0">
                <a:latin typeface="Times New Roman" pitchFamily="18" charset="0"/>
                <a:cs typeface="Times New Roman" pitchFamily="18" charset="0"/>
              </a:rPr>
              <a:t>Citizens can exert their power between elections through their membership of major interest groups.  These include</a:t>
            </a:r>
            <a:r>
              <a:rPr lang="en-A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not only the political parties</a:t>
            </a:r>
            <a:r>
              <a:rPr lang="en-A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but also other associations such as unions</a:t>
            </a:r>
            <a:r>
              <a:rPr lang="en-A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employers’ groups</a:t>
            </a:r>
            <a:r>
              <a:rPr lang="en-A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and environmental groups.</a:t>
            </a:r>
            <a:endParaRPr lang="zh-CN" altLang="en-US" dirty="0">
              <a:latin typeface="Times New Roman" pitchFamily="18" charset="0"/>
              <a:cs typeface="Times New Roman" pitchFamily="18" charset="0"/>
            </a:endParaRPr>
          </a:p>
        </p:txBody>
      </p:sp>
      <p:pic>
        <p:nvPicPr>
          <p:cNvPr id="1026" name="Picture 2"/>
          <p:cNvPicPr>
            <a:picLocks noGrp="1" noChangeAspect="1" noChangeArrowheads="1"/>
          </p:cNvPicPr>
          <p:nvPr>
            <p:ph sz="half" idx="2"/>
          </p:nvPr>
        </p:nvPicPr>
        <p:blipFill>
          <a:blip r:embed="rId2"/>
          <a:srcRect/>
          <a:stretch>
            <a:fillRect/>
          </a:stretch>
        </p:blipFill>
        <p:spPr bwMode="auto">
          <a:xfrm>
            <a:off x="4500562" y="1643050"/>
            <a:ext cx="4084124" cy="2571767"/>
          </a:xfrm>
          <a:prstGeom prst="rect">
            <a:avLst/>
          </a:prstGeom>
          <a:noFill/>
          <a:ln w="9525">
            <a:noFill/>
            <a:miter lim="800000"/>
            <a:headEnd/>
            <a:tailEnd/>
          </a:ln>
          <a:effectLst/>
        </p:spPr>
      </p:pic>
      <p:pic>
        <p:nvPicPr>
          <p:cNvPr id="1027" name="Picture 3" descr="E:\《入门》课件\uinions.jpg"/>
          <p:cNvPicPr>
            <a:picLocks noChangeAspect="1" noChangeArrowheads="1"/>
          </p:cNvPicPr>
          <p:nvPr/>
        </p:nvPicPr>
        <p:blipFill>
          <a:blip r:embed="rId3"/>
          <a:srcRect/>
          <a:stretch>
            <a:fillRect/>
          </a:stretch>
        </p:blipFill>
        <p:spPr bwMode="auto">
          <a:xfrm>
            <a:off x="3000364" y="4103134"/>
            <a:ext cx="5286412" cy="254057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II. The Formation of the Australian Political System</a:t>
            </a:r>
            <a:endParaRPr lang="zh-CN" altLang="en-US" dirty="0"/>
          </a:p>
        </p:txBody>
      </p:sp>
      <p:sp>
        <p:nvSpPr>
          <p:cNvPr id="5" name="Content Placeholder 4"/>
          <p:cNvSpPr>
            <a:spLocks noGrp="1"/>
          </p:cNvSpPr>
          <p:nvPr>
            <p:ph sz="half" idx="1"/>
          </p:nvPr>
        </p:nvSpPr>
        <p:spPr>
          <a:xfrm>
            <a:off x="785786" y="1643050"/>
            <a:ext cx="3710014" cy="4483113"/>
          </a:xfrm>
        </p:spPr>
        <p:txBody>
          <a:bodyPr>
            <a:normAutofit fontScale="70000" lnSpcReduction="20000"/>
          </a:bodyPr>
          <a:lstStyle/>
          <a:p>
            <a:r>
              <a:rPr lang="en-US" dirty="0" smtClean="0">
                <a:latin typeface="Times New Roman" pitchFamily="18" charset="0"/>
                <a:cs typeface="Times New Roman" pitchFamily="18" charset="0"/>
              </a:rPr>
              <a:t>The Prime Minister of Australia is the head of government in Australia. The individual who holds the office is the leader of the Cabinet and the chairperson of the National Security Committee. The office is not mentioned in the Constitution of Australia and exists only through an unwritten political convention and tradition. In practice it is the most powerful political position in Australia. The individual who holds the office is commissioned by the Governor-General of Australia. </a:t>
            </a:r>
            <a:endParaRPr lang="zh-CN" altLang="en-US" dirty="0">
              <a:latin typeface="Times New Roman" pitchFamily="18" charset="0"/>
              <a:cs typeface="Times New Roman" pitchFamily="18" charset="0"/>
            </a:endParaRPr>
          </a:p>
        </p:txBody>
      </p:sp>
      <p:pic>
        <p:nvPicPr>
          <p:cNvPr id="7" name="Content Placeholder 6" descr="Malcolm_Turnbull_2014.jpg"/>
          <p:cNvPicPr>
            <a:picLocks noGrp="1" noChangeAspect="1"/>
          </p:cNvPicPr>
          <p:nvPr>
            <p:ph sz="half" idx="2"/>
          </p:nvPr>
        </p:nvPicPr>
        <p:blipFill>
          <a:blip r:embed="rId2"/>
          <a:stretch>
            <a:fillRect/>
          </a:stretch>
        </p:blipFill>
        <p:spPr>
          <a:xfrm>
            <a:off x="5357818" y="1714488"/>
            <a:ext cx="2540000" cy="3568700"/>
          </a:xfrm>
        </p:spPr>
      </p:pic>
      <p:sp>
        <p:nvSpPr>
          <p:cNvPr id="8" name="Rectangle 7"/>
          <p:cNvSpPr/>
          <p:nvPr/>
        </p:nvSpPr>
        <p:spPr>
          <a:xfrm rot="10800000" flipV="1">
            <a:off x="5286377" y="5497913"/>
            <a:ext cx="2786081" cy="646331"/>
          </a:xfrm>
          <a:prstGeom prst="rect">
            <a:avLst/>
          </a:prstGeom>
        </p:spPr>
        <p:txBody>
          <a:bodyPr wrap="square">
            <a:spAutoFit/>
          </a:bodyPr>
          <a:lstStyle/>
          <a:p>
            <a:pPr algn="ctr"/>
            <a:r>
              <a:rPr lang="en-US" dirty="0" smtClean="0">
                <a:latin typeface="Times New Roman" pitchFamily="18" charset="0"/>
                <a:cs typeface="Times New Roman" pitchFamily="18" charset="0"/>
              </a:rPr>
              <a:t>Current Prime Minister Malcolm Turnbull</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III. The Relationship between the Political and Economic Spheres</a:t>
            </a:r>
            <a:endParaRPr lang="zh-CN" altLang="en-US" dirty="0">
              <a:latin typeface="Times New Roman" pitchFamily="18" charset="0"/>
              <a:cs typeface="Times New Roman" pitchFamily="18" charset="0"/>
            </a:endParaRPr>
          </a:p>
        </p:txBody>
      </p:sp>
      <p:sp>
        <p:nvSpPr>
          <p:cNvPr id="6" name="Content Placeholder 5"/>
          <p:cNvSpPr>
            <a:spLocks noGrp="1"/>
          </p:cNvSpPr>
          <p:nvPr>
            <p:ph idx="1"/>
          </p:nvPr>
        </p:nvSpPr>
        <p:spPr/>
        <p:txBody>
          <a:bodyPr>
            <a:normAutofit/>
          </a:bodyPr>
          <a:lstStyle/>
          <a:p>
            <a:r>
              <a:rPr lang="en-AU" sz="2400" dirty="0" smtClean="0">
                <a:latin typeface="Times New Roman" pitchFamily="18" charset="0"/>
                <a:cs typeface="Times New Roman" pitchFamily="18" charset="0"/>
              </a:rPr>
              <a:t>The principles of liberal theory argue that governments should play only a minor part in the nation’s economy.  The major principle is that the economy should be run as a “free market” system with as little interference from the government as possible. However, the actual history of the Australian political economy demonstrates a very uneven application of this principle. Even at the establishment of the Australian “free market” system, there was a need for major political intervention to help provide a supply of cheap labour through the assisted migration scheme.</a:t>
            </a:r>
            <a:r>
              <a:rPr lang="zh-CN" altLang="en-US" sz="2400" dirty="0" smtClean="0">
                <a:latin typeface="Times New Roman" pitchFamily="18" charset="0"/>
                <a:cs typeface="Times New Roman" pitchFamily="18" charset="0"/>
              </a:rPr>
              <a:t> </a:t>
            </a:r>
            <a:endParaRPr lang="zh-CN" altLang="en-US" sz="2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III. The Relationship between the Political and Economic Spheres</a:t>
            </a:r>
            <a:endParaRPr lang="zh-CN" altLang="en-US" dirty="0"/>
          </a:p>
        </p:txBody>
      </p:sp>
      <p:sp>
        <p:nvSpPr>
          <p:cNvPr id="3" name="Content Placeholder 2"/>
          <p:cNvSpPr>
            <a:spLocks noGrp="1"/>
          </p:cNvSpPr>
          <p:nvPr>
            <p:ph sz="half" idx="1"/>
          </p:nvPr>
        </p:nvSpPr>
        <p:spPr>
          <a:xfrm>
            <a:off x="457200" y="1643050"/>
            <a:ext cx="3257544" cy="4483113"/>
          </a:xfrm>
        </p:spPr>
        <p:txBody>
          <a:bodyPr>
            <a:normAutofit/>
          </a:bodyPr>
          <a:lstStyle/>
          <a:p>
            <a:pPr>
              <a:buNone/>
            </a:pPr>
            <a:r>
              <a:rPr lang="en-AU" dirty="0" smtClean="0"/>
              <a:t> </a:t>
            </a:r>
            <a:r>
              <a:rPr lang="en-AU" sz="2200" b="1" dirty="0" smtClean="0">
                <a:latin typeface="Times New Roman" pitchFamily="18" charset="0"/>
                <a:cs typeface="Times New Roman" pitchFamily="18" charset="0"/>
              </a:rPr>
              <a:t>The economic growth in Australia</a:t>
            </a:r>
          </a:p>
          <a:p>
            <a:r>
              <a:rPr lang="en-US" sz="2200" dirty="0" smtClean="0">
                <a:latin typeface="Times New Roman" pitchFamily="18" charset="0"/>
                <a:cs typeface="Times New Roman" pitchFamily="18" charset="0"/>
              </a:rPr>
              <a:t>During the 1850s gold rushes there was a flood of self-funded immigrants.  The population of Australia doubled in that decade. It opened up the land as mineral wealth: gold, silver, iron ore, nickel and alumina. </a:t>
            </a:r>
            <a:endParaRPr lang="zh-CN" altLang="en-US" sz="2200" dirty="0">
              <a:latin typeface="Times New Roman" pitchFamily="18" charset="0"/>
              <a:cs typeface="Times New Roman" pitchFamily="18" charset="0"/>
            </a:endParaRPr>
          </a:p>
        </p:txBody>
      </p:sp>
      <p:pic>
        <p:nvPicPr>
          <p:cNvPr id="5" name="Content Placeholder 4" descr="Canvas_town_south_melbourne_victoria_1850s.jpg"/>
          <p:cNvPicPr>
            <a:picLocks noGrp="1" noChangeAspect="1"/>
          </p:cNvPicPr>
          <p:nvPr>
            <p:ph sz="half" idx="2"/>
          </p:nvPr>
        </p:nvPicPr>
        <p:blipFill>
          <a:blip r:embed="rId2"/>
          <a:stretch>
            <a:fillRect/>
          </a:stretch>
        </p:blipFill>
        <p:spPr>
          <a:xfrm>
            <a:off x="3857620" y="1714488"/>
            <a:ext cx="4857783" cy="3163677"/>
          </a:xfrm>
        </p:spPr>
      </p:pic>
      <p:sp>
        <p:nvSpPr>
          <p:cNvPr id="7" name="Rectangle 6"/>
          <p:cNvSpPr/>
          <p:nvPr/>
        </p:nvSpPr>
        <p:spPr>
          <a:xfrm>
            <a:off x="3786182" y="5286388"/>
            <a:ext cx="4572000" cy="646331"/>
          </a:xfrm>
          <a:prstGeom prst="rect">
            <a:avLst/>
          </a:prstGeom>
        </p:spPr>
        <p:txBody>
          <a:bodyPr>
            <a:spAutoFit/>
          </a:bodyPr>
          <a:lstStyle/>
          <a:p>
            <a:r>
              <a:rPr lang="en-US" dirty="0" smtClean="0">
                <a:latin typeface="Times New Roman" pitchFamily="18" charset="0"/>
                <a:cs typeface="Times New Roman" pitchFamily="18" charset="0"/>
              </a:rPr>
              <a:t>Temporary accommodations for immigrants purring into Melbourne during gold rush</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III. The Relationship between the Political and Economic Spheres</a:t>
            </a:r>
            <a:endParaRPr lang="zh-CN" altLang="en-US" dirty="0"/>
          </a:p>
        </p:txBody>
      </p:sp>
      <p:sp>
        <p:nvSpPr>
          <p:cNvPr id="6" name="Content Placeholder 5"/>
          <p:cNvSpPr>
            <a:spLocks noGrp="1"/>
          </p:cNvSpPr>
          <p:nvPr>
            <p:ph sz="half" idx="1"/>
          </p:nvPr>
        </p:nvSpPr>
        <p:spPr>
          <a:xfrm>
            <a:off x="5357818" y="1714488"/>
            <a:ext cx="3143272" cy="4411675"/>
          </a:xfrm>
        </p:spPr>
        <p:txBody>
          <a:bodyPr>
            <a:normAutofit fontScale="77500" lnSpcReduction="20000"/>
          </a:bodyPr>
          <a:lstStyle/>
          <a:p>
            <a:pPr>
              <a:buNone/>
            </a:pPr>
            <a:r>
              <a:rPr lang="zh-CN" alt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However, it was agriculture, especially the wool trade that formed the basis of the Australian economy for over 130 years when Australia was described as “riding on the sheep’s back”.  From the 1840s to the 1970s agriculture regularly accounted for over 75% of Australia’s export trade.</a:t>
            </a:r>
            <a:endParaRPr lang="zh-CN" altLang="en-US" dirty="0"/>
          </a:p>
        </p:txBody>
      </p:sp>
      <p:pic>
        <p:nvPicPr>
          <p:cNvPr id="8" name="Content Placeholder 7" descr="sheep-flock.jpg"/>
          <p:cNvPicPr>
            <a:picLocks noGrp="1" noChangeAspect="1"/>
          </p:cNvPicPr>
          <p:nvPr>
            <p:ph sz="half" idx="2"/>
          </p:nvPr>
        </p:nvPicPr>
        <p:blipFill>
          <a:blip r:embed="rId2"/>
          <a:stretch>
            <a:fillRect/>
          </a:stretch>
        </p:blipFill>
        <p:spPr>
          <a:xfrm>
            <a:off x="285720" y="2214554"/>
            <a:ext cx="5000660" cy="335758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i="1" dirty="0" smtClean="0">
                <a:latin typeface="Times New Roman" pitchFamily="18" charset="0"/>
                <a:cs typeface="Times New Roman" pitchFamily="18" charset="0"/>
              </a:rPr>
              <a:t>Australia</a:t>
            </a:r>
            <a:r>
              <a:rPr lang="en-US" altLang="zh-CN" dirty="0" smtClean="0"/>
              <a:t/>
            </a:r>
            <a:br>
              <a:rPr lang="en-US" altLang="zh-CN" dirty="0" smtClean="0"/>
            </a:br>
            <a:r>
              <a:rPr lang="en-US" altLang="zh-CN" sz="3100" dirty="0" smtClean="0">
                <a:latin typeface="Times New Roman" pitchFamily="18" charset="0"/>
                <a:cs typeface="Times New Roman" pitchFamily="18" charset="0"/>
              </a:rPr>
              <a:t>Unit 18 </a:t>
            </a:r>
            <a:r>
              <a:rPr lang="en-AU" sz="3100" dirty="0">
                <a:latin typeface="Times New Roman" pitchFamily="18" charset="0"/>
                <a:cs typeface="Times New Roman" pitchFamily="18" charset="0"/>
              </a:rPr>
              <a:t>Australia as a Liberal Democratic </a:t>
            </a:r>
            <a:r>
              <a:rPr lang="en-AU" sz="3100" dirty="0" smtClean="0">
                <a:latin typeface="Times New Roman" pitchFamily="18" charset="0"/>
                <a:cs typeface="Times New Roman" pitchFamily="18" charset="0"/>
              </a:rPr>
              <a:t>Society</a:t>
            </a:r>
            <a:endParaRPr lang="zh-CN" altLang="en-US" sz="3100" dirty="0">
              <a:latin typeface="Times New Roman" pitchFamily="18" charset="0"/>
              <a:cs typeface="Times New Roman" pitchFamily="18" charset="0"/>
            </a:endParaRPr>
          </a:p>
        </p:txBody>
      </p:sp>
      <p:pic>
        <p:nvPicPr>
          <p:cNvPr id="6" name="Content Placeholder 5" descr="Australia map.jpg"/>
          <p:cNvPicPr>
            <a:picLocks noGrp="1" noChangeAspect="1"/>
          </p:cNvPicPr>
          <p:nvPr>
            <p:ph sz="half" idx="1"/>
          </p:nvPr>
        </p:nvPicPr>
        <p:blipFill>
          <a:blip r:embed="rId2"/>
          <a:stretch>
            <a:fillRect/>
          </a:stretch>
        </p:blipFill>
        <p:spPr>
          <a:xfrm>
            <a:off x="285720" y="2143116"/>
            <a:ext cx="4500594" cy="3643338"/>
          </a:xfrm>
        </p:spPr>
      </p:pic>
      <p:pic>
        <p:nvPicPr>
          <p:cNvPr id="7" name="Content Placeholder 6" descr="Coat_of_Arms_of_Australia.svg.png"/>
          <p:cNvPicPr>
            <a:picLocks noGrp="1" noChangeAspect="1"/>
          </p:cNvPicPr>
          <p:nvPr>
            <p:ph sz="half" idx="2"/>
          </p:nvPr>
        </p:nvPicPr>
        <p:blipFill>
          <a:blip r:embed="rId3"/>
          <a:stretch>
            <a:fillRect/>
          </a:stretch>
        </p:blipFill>
        <p:spPr>
          <a:xfrm>
            <a:off x="4648200" y="2298224"/>
            <a:ext cx="4038600" cy="312991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III. The Relationship between the Political and Economic Spheres</a:t>
            </a:r>
            <a:endParaRPr lang="zh-CN" altLang="en-US" dirty="0"/>
          </a:p>
        </p:txBody>
      </p:sp>
      <p:sp>
        <p:nvSpPr>
          <p:cNvPr id="3" name="Content Placeholder 2"/>
          <p:cNvSpPr>
            <a:spLocks noGrp="1"/>
          </p:cNvSpPr>
          <p:nvPr>
            <p:ph sz="half" idx="1"/>
          </p:nvPr>
        </p:nvSpPr>
        <p:spPr>
          <a:xfrm>
            <a:off x="457200" y="1857364"/>
            <a:ext cx="3614734" cy="4268799"/>
          </a:xfrm>
        </p:spPr>
        <p:txBody>
          <a:bodyPr>
            <a:normAutofit fontScale="85000" lnSpcReduction="20000"/>
          </a:bodyPr>
          <a:lstStyle/>
          <a:p>
            <a:r>
              <a:rPr lang="en-AU" b="1" dirty="0" smtClean="0">
                <a:latin typeface="Times New Roman" pitchFamily="18" charset="0"/>
                <a:cs typeface="Times New Roman" pitchFamily="18" charset="0"/>
              </a:rPr>
              <a:t>The government’s role in Economy</a:t>
            </a:r>
          </a:p>
          <a:p>
            <a:pPr>
              <a:buNone/>
            </a:pPr>
            <a:r>
              <a:rPr lang="en-AU" b="1" dirty="0" smtClean="0">
                <a:latin typeface="Times New Roman" pitchFamily="18" charset="0"/>
                <a:cs typeface="Times New Roman" pitchFamily="18" charset="0"/>
              </a:rPr>
              <a:t>     </a:t>
            </a:r>
            <a:r>
              <a:rPr lang="en-AU" dirty="0" smtClean="0">
                <a:latin typeface="Times New Roman" pitchFamily="18" charset="0"/>
                <a:cs typeface="Times New Roman" pitchFamily="18" charset="0"/>
              </a:rPr>
              <a:t>By the last few decades of the 19</a:t>
            </a:r>
            <a:r>
              <a:rPr lang="en-AU" baseline="30000" dirty="0" smtClean="0">
                <a:latin typeface="Times New Roman" pitchFamily="18" charset="0"/>
                <a:cs typeface="Times New Roman" pitchFamily="18" charset="0"/>
              </a:rPr>
              <a:t>th</a:t>
            </a:r>
            <a:r>
              <a:rPr lang="en-AU" dirty="0" smtClean="0">
                <a:latin typeface="Times New Roman" pitchFamily="18" charset="0"/>
                <a:cs typeface="Times New Roman" pitchFamily="18" charset="0"/>
              </a:rPr>
              <a:t> century the government was playing a very large part in the economy.  It was a major employer.  It invested in massive capital works programmes in the provision of railways, urban infrastructures of water, sewerage works and communications.</a:t>
            </a:r>
            <a:endParaRPr lang="zh-CN" altLang="en-US" dirty="0">
              <a:latin typeface="Times New Roman" pitchFamily="18" charset="0"/>
              <a:cs typeface="Times New Roman" pitchFamily="18" charset="0"/>
            </a:endParaRPr>
          </a:p>
        </p:txBody>
      </p:sp>
      <p:pic>
        <p:nvPicPr>
          <p:cNvPr id="5" name="Content Placeholder 4" descr="railways.jpg"/>
          <p:cNvPicPr>
            <a:picLocks noGrp="1" noChangeAspect="1"/>
          </p:cNvPicPr>
          <p:nvPr>
            <p:ph sz="half" idx="2"/>
          </p:nvPr>
        </p:nvPicPr>
        <p:blipFill>
          <a:blip r:embed="rId2"/>
          <a:stretch>
            <a:fillRect/>
          </a:stretch>
        </p:blipFill>
        <p:spPr>
          <a:xfrm>
            <a:off x="4143371" y="2428868"/>
            <a:ext cx="4643469" cy="350046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III. The Relationship between the Political and Economic Spheres</a:t>
            </a:r>
            <a:endParaRPr lang="zh-CN" altLang="en-US" dirty="0"/>
          </a:p>
        </p:txBody>
      </p:sp>
      <p:sp>
        <p:nvSpPr>
          <p:cNvPr id="6" name="Content Placeholder 5"/>
          <p:cNvSpPr>
            <a:spLocks noGrp="1"/>
          </p:cNvSpPr>
          <p:nvPr>
            <p:ph idx="1"/>
          </p:nvPr>
        </p:nvSpPr>
        <p:spPr/>
        <p:txBody>
          <a:bodyPr>
            <a:normAutofit/>
          </a:bodyPr>
          <a:lstStyle/>
          <a:p>
            <a:pPr>
              <a:buNone/>
            </a:pPr>
            <a:r>
              <a:rPr lang="en-US" sz="2400" dirty="0" smtClean="0">
                <a:latin typeface="Times New Roman" pitchFamily="18" charset="0"/>
                <a:cs typeface="Times New Roman" pitchFamily="18" charset="0"/>
              </a:rPr>
              <a:t>The Government continued to play a large part in the</a:t>
            </a:r>
          </a:p>
          <a:p>
            <a:pPr>
              <a:buNone/>
            </a:pPr>
            <a:r>
              <a:rPr lang="en-US" sz="2400" dirty="0" smtClean="0">
                <a:latin typeface="Times New Roman" pitchFamily="18" charset="0"/>
                <a:cs typeface="Times New Roman" pitchFamily="18" charset="0"/>
              </a:rPr>
              <a:t>economy in the post-WWII period. By the 1970s the</a:t>
            </a:r>
          </a:p>
          <a:p>
            <a:pPr>
              <a:buNone/>
            </a:pPr>
            <a:r>
              <a:rPr lang="en-US" sz="2400" dirty="0" smtClean="0">
                <a:latin typeface="Times New Roman" pitchFamily="18" charset="0"/>
                <a:cs typeface="Times New Roman" pitchFamily="18" charset="0"/>
              </a:rPr>
              <a:t>Government was responsible for 30% of the GDP (Gross</a:t>
            </a:r>
          </a:p>
          <a:p>
            <a:pPr>
              <a:buNone/>
            </a:pPr>
            <a:r>
              <a:rPr lang="en-US" sz="2400" dirty="0" smtClean="0">
                <a:latin typeface="Times New Roman" pitchFamily="18" charset="0"/>
                <a:cs typeface="Times New Roman" pitchFamily="18" charset="0"/>
              </a:rPr>
              <a:t>Domestic Product). It was involved in:</a:t>
            </a:r>
            <a:endParaRPr lang="zh-CN" altLang="en-US" sz="2400" dirty="0" smtClean="0">
              <a:latin typeface="Times New Roman" pitchFamily="18" charset="0"/>
              <a:cs typeface="Times New Roman" pitchFamily="18" charset="0"/>
            </a:endParaRPr>
          </a:p>
          <a:p>
            <a:pPr lvl="0"/>
            <a:r>
              <a:rPr lang="en-US" sz="2400" dirty="0" err="1" smtClean="0">
                <a:latin typeface="Times New Roman" pitchFamily="18" charset="0"/>
                <a:cs typeface="Times New Roman" pitchFamily="18" charset="0"/>
              </a:rPr>
              <a:t>labour</a:t>
            </a:r>
            <a:r>
              <a:rPr lang="en-US" sz="2400" dirty="0" smtClean="0">
                <a:latin typeface="Times New Roman" pitchFamily="18" charset="0"/>
                <a:cs typeface="Times New Roman" pitchFamily="18" charset="0"/>
              </a:rPr>
              <a:t> migration </a:t>
            </a:r>
            <a:r>
              <a:rPr lang="en-US" sz="2400" dirty="0" err="1" smtClean="0">
                <a:latin typeface="Times New Roman" pitchFamily="18" charset="0"/>
                <a:cs typeface="Times New Roman" pitchFamily="18" charset="0"/>
              </a:rPr>
              <a:t>programmes</a:t>
            </a:r>
            <a:endParaRPr lang="zh-CN" alt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wage setting through the Arbitration system  </a:t>
            </a:r>
            <a:endParaRPr lang="zh-CN" alt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controls of industry through occupational safety legislation  </a:t>
            </a:r>
            <a:endParaRPr lang="zh-CN" alt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control of foreign exchange dealings</a:t>
            </a:r>
            <a:endParaRPr lang="zh-CN" alt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tariff protection, especially in the manufacturing industries</a:t>
            </a:r>
            <a:endParaRPr lang="zh-CN" altLang="en-US" sz="2400" dirty="0" smtClean="0">
              <a:latin typeface="Times New Roman" pitchFamily="18" charset="0"/>
              <a:cs typeface="Times New Roman" pitchFamily="18" charset="0"/>
            </a:endParaRPr>
          </a:p>
          <a:p>
            <a:r>
              <a:rPr lang="en-AU" sz="2400" dirty="0" smtClean="0">
                <a:latin typeface="Times New Roman" pitchFamily="18" charset="0"/>
                <a:cs typeface="Times New Roman" pitchFamily="18" charset="0"/>
              </a:rPr>
              <a:t>controls of industry through occupational safety legislation</a:t>
            </a:r>
            <a:endParaRPr lang="zh-CN" altLang="en-US" sz="24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III. The Relationship between the Political and Economic Spheres</a:t>
            </a:r>
            <a:endParaRPr lang="zh-CN" alt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a:t>
            </a:r>
            <a:r>
              <a:rPr lang="en-US" dirty="0" smtClean="0">
                <a:latin typeface="Times New Roman" pitchFamily="18" charset="0"/>
                <a:cs typeface="Times New Roman" pitchFamily="18" charset="0"/>
              </a:rPr>
              <a:t>By 1970, the secondary or manufacturing sector reached its highest level.  However, major changes occurred in the 1970s/1980s. Increased overseas competition together with the lowering of the tariff system wiped out some major manufacturing industries. Unemployment levels rose considerably.</a:t>
            </a:r>
            <a:r>
              <a:rPr lang="en-AU" dirty="0" smtClean="0">
                <a:latin typeface="Times New Roman" pitchFamily="18" charset="0"/>
                <a:cs typeface="Times New Roman" pitchFamily="18" charset="0"/>
              </a:rPr>
              <a:t>This led to a significant dismantling of the government’s involvement in, and regulation of, the Australian economy:</a:t>
            </a:r>
            <a:endParaRPr lang="zh-CN" alt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Tariff rates were been lowered.  </a:t>
            </a:r>
            <a:endParaRPr lang="zh-CN" alt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centralised</a:t>
            </a:r>
            <a:r>
              <a:rPr lang="en-US" dirty="0" smtClean="0">
                <a:latin typeface="Times New Roman" pitchFamily="18" charset="0"/>
                <a:cs typeface="Times New Roman" pitchFamily="18" charset="0"/>
              </a:rPr>
              <a:t> wage system was replaced by a focus on individual work place bargaining with the Coalition’s “Work Choices Act”. </a:t>
            </a:r>
            <a:endParaRPr lang="zh-CN" alt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The foreign exchange markets were deregulated.  </a:t>
            </a:r>
            <a:endParaRPr lang="zh-CN" altLang="en-US"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endParaRPr lang="zh-CN" altLang="en-US" sz="2200" dirty="0"/>
          </a:p>
        </p:txBody>
      </p:sp>
      <p:pic>
        <p:nvPicPr>
          <p:cNvPr id="4" name="Content Placeholder 3" descr="unemployment levels.gif"/>
          <p:cNvPicPr>
            <a:picLocks noGrp="1" noChangeAspect="1"/>
          </p:cNvPicPr>
          <p:nvPr>
            <p:ph idx="1"/>
          </p:nvPr>
        </p:nvPicPr>
        <p:blipFill>
          <a:blip r:embed="rId2"/>
          <a:stretch>
            <a:fillRect/>
          </a:stretch>
        </p:blipFill>
        <p:spPr>
          <a:xfrm>
            <a:off x="928662" y="1714488"/>
            <a:ext cx="7215238" cy="3863193"/>
          </a:xfrm>
        </p:spPr>
      </p:pic>
      <p:sp>
        <p:nvSpPr>
          <p:cNvPr id="5" name="Rectangle 4"/>
          <p:cNvSpPr/>
          <p:nvPr/>
        </p:nvSpPr>
        <p:spPr>
          <a:xfrm>
            <a:off x="1643042" y="5798878"/>
            <a:ext cx="6429420" cy="707886"/>
          </a:xfrm>
          <a:prstGeom prst="rect">
            <a:avLst/>
          </a:prstGeom>
        </p:spPr>
        <p:txBody>
          <a:bodyPr wrap="square">
            <a:spAutoFit/>
          </a:bodyPr>
          <a:lstStyle/>
          <a:p>
            <a:r>
              <a:rPr lang="en-US" dirty="0" smtClean="0">
                <a:latin typeface="Times New Roman" pitchFamily="18" charset="0"/>
                <a:cs typeface="Times New Roman" pitchFamily="18" charset="0"/>
              </a:rPr>
              <a:t>The chart shows that the unemployment levels </a:t>
            </a:r>
            <a:r>
              <a:rPr lang="en-US" sz="2000" dirty="0" smtClean="0">
                <a:latin typeface="Times New Roman" pitchFamily="18" charset="0"/>
                <a:cs typeface="Times New Roman" pitchFamily="18" charset="0"/>
              </a:rPr>
              <a:t>rose considerably from 1973 to 1983.</a:t>
            </a:r>
            <a:endParaRPr lang="zh-CN" altLang="en-US" dirty="0"/>
          </a:p>
        </p:txBody>
      </p:sp>
      <p:sp>
        <p:nvSpPr>
          <p:cNvPr id="6" name="Rectangle 5"/>
          <p:cNvSpPr/>
          <p:nvPr/>
        </p:nvSpPr>
        <p:spPr>
          <a:xfrm>
            <a:off x="571472" y="285728"/>
            <a:ext cx="7858180" cy="1323439"/>
          </a:xfrm>
          <a:prstGeom prst="rect">
            <a:avLst/>
          </a:prstGeom>
        </p:spPr>
        <p:txBody>
          <a:bodyPr wrap="square">
            <a:spAutoFit/>
          </a:bodyPr>
          <a:lstStyle/>
          <a:p>
            <a:pPr algn="ctr"/>
            <a:r>
              <a:rPr lang="en-US" sz="4000" dirty="0" smtClean="0">
                <a:latin typeface="Times New Roman" pitchFamily="18" charset="0"/>
                <a:cs typeface="Times New Roman" pitchFamily="18" charset="0"/>
              </a:rPr>
              <a:t>III. The Relationship between the Political and Economic Spheres</a:t>
            </a:r>
            <a:endParaRPr lang="zh-CN" altLang="en-US"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III. The Relationship between the Political and Economic Spheres</a:t>
            </a:r>
            <a:endParaRPr lang="zh-CN" altLang="en-US" dirty="0"/>
          </a:p>
        </p:txBody>
      </p:sp>
      <p:sp>
        <p:nvSpPr>
          <p:cNvPr id="3" name="Content Placeholder 2"/>
          <p:cNvSpPr>
            <a:spLocks noGrp="1"/>
          </p:cNvSpPr>
          <p:nvPr>
            <p:ph idx="1"/>
          </p:nvPr>
        </p:nvSpPr>
        <p:spPr>
          <a:xfrm>
            <a:off x="500034" y="1600201"/>
            <a:ext cx="8186766" cy="3471874"/>
          </a:xfrm>
        </p:spPr>
        <p:txBody>
          <a:bodyPr>
            <a:normAutofit lnSpcReduction="10000"/>
          </a:bodyPr>
          <a:lstStyle/>
          <a:p>
            <a:pPr>
              <a:buNone/>
            </a:pPr>
            <a:r>
              <a:rPr lang="en-AU" dirty="0" smtClean="0"/>
              <a:t>    </a:t>
            </a:r>
            <a:r>
              <a:rPr lang="en-AU" sz="2400" dirty="0" smtClean="0">
                <a:latin typeface="Times New Roman" pitchFamily="18" charset="0"/>
                <a:cs typeface="Times New Roman" pitchFamily="18" charset="0"/>
              </a:rPr>
              <a:t>Economic rationalism has been the major policy orientation.  There have been significant shifts away from government involvement in communication, banking, and in the provision of water and sewerage services.  Even in those spheres which are more usually associated with the government, the provision of social welfare and social security services and the administration of the punishment system, the government has contracted out some of its responsibilities to the private sector, sometimes even to overseas corporations.</a:t>
            </a:r>
            <a:endParaRPr lang="zh-CN" altLang="en-US" sz="2400" dirty="0">
              <a:latin typeface="Times New Roman" pitchFamily="18" charset="0"/>
              <a:cs typeface="Times New Roman" pitchFamily="18" charset="0"/>
            </a:endParaRPr>
          </a:p>
        </p:txBody>
      </p:sp>
      <p:pic>
        <p:nvPicPr>
          <p:cNvPr id="1026" name="Picture 2" descr="E:\《入门》课件\images06SFZF64.png"/>
          <p:cNvPicPr>
            <a:picLocks noChangeAspect="1" noChangeArrowheads="1"/>
          </p:cNvPicPr>
          <p:nvPr/>
        </p:nvPicPr>
        <p:blipFill>
          <a:blip r:embed="rId2"/>
          <a:srcRect/>
          <a:stretch>
            <a:fillRect/>
          </a:stretch>
        </p:blipFill>
        <p:spPr bwMode="auto">
          <a:xfrm>
            <a:off x="4714876" y="4857760"/>
            <a:ext cx="3714775" cy="17859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15370" cy="1071562"/>
          </a:xfrm>
        </p:spPr>
        <p:txBody>
          <a:bodyPr>
            <a:normAutofit fontScale="90000"/>
          </a:bodyPr>
          <a:lstStyle/>
          <a:p>
            <a:r>
              <a:rPr lang="en-AU" dirty="0" smtClean="0">
                <a:latin typeface="Times New Roman" pitchFamily="18" charset="0"/>
                <a:cs typeface="Times New Roman" pitchFamily="18" charset="0"/>
              </a:rPr>
              <a:t/>
            </a:r>
            <a:br>
              <a:rPr lang="en-AU" dirty="0" smtClean="0">
                <a:latin typeface="Times New Roman" pitchFamily="18" charset="0"/>
                <a:cs typeface="Times New Roman" pitchFamily="18" charset="0"/>
              </a:rPr>
            </a:br>
            <a:r>
              <a:rPr lang="en-AU" dirty="0" smtClean="0">
                <a:latin typeface="Times New Roman" pitchFamily="18" charset="0"/>
                <a:cs typeface="Times New Roman" pitchFamily="18" charset="0"/>
              </a:rPr>
              <a:t>The Australian Political Economy in the 21st Century</a:t>
            </a:r>
            <a:r>
              <a:rPr lang="zh-CN" altLang="en-US" dirty="0" smtClean="0">
                <a:latin typeface="Times New Roman" pitchFamily="18" charset="0"/>
                <a:cs typeface="Times New Roman" pitchFamily="18" charset="0"/>
              </a:rPr>
              <a:t/>
            </a:r>
            <a:br>
              <a:rPr lang="zh-CN" alt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endParaRPr lang="zh-CN" alt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AU" sz="2000" dirty="0" smtClean="0">
                <a:latin typeface="Times New Roman" pitchFamily="18" charset="0"/>
                <a:cs typeface="Times New Roman" pitchFamily="18" charset="0"/>
              </a:rPr>
              <a:t>As citizens, Australians today are debating whether the </a:t>
            </a:r>
            <a:r>
              <a:rPr lang="en-AU" sz="2000" dirty="0" err="1" smtClean="0">
                <a:latin typeface="Times New Roman" pitchFamily="18" charset="0"/>
                <a:cs typeface="Times New Roman" pitchFamily="18" charset="0"/>
              </a:rPr>
              <a:t>the</a:t>
            </a:r>
            <a:r>
              <a:rPr lang="en-AU" sz="2000" dirty="0" smtClean="0">
                <a:latin typeface="Times New Roman" pitchFamily="18" charset="0"/>
                <a:cs typeface="Times New Roman" pitchFamily="18" charset="0"/>
              </a:rPr>
              <a:t> cut-backs of public spending on education, health and the public broadcaster are necessary in maintaining Australia’s position as one of the ‘strong’ economies in the world.  </a:t>
            </a:r>
          </a:p>
          <a:p>
            <a:r>
              <a:rPr lang="en-AU" sz="2000" dirty="0" smtClean="0">
                <a:latin typeface="Times New Roman" pitchFamily="18" charset="0"/>
                <a:cs typeface="Times New Roman" pitchFamily="18" charset="0"/>
              </a:rPr>
              <a:t>Both the </a:t>
            </a:r>
            <a:r>
              <a:rPr lang="en-AU" sz="2000" dirty="0" err="1" smtClean="0">
                <a:latin typeface="Times New Roman" pitchFamily="18" charset="0"/>
                <a:cs typeface="Times New Roman" pitchFamily="18" charset="0"/>
              </a:rPr>
              <a:t>Labor</a:t>
            </a:r>
            <a:r>
              <a:rPr lang="en-AU" sz="2000" dirty="0" smtClean="0">
                <a:latin typeface="Times New Roman" pitchFamily="18" charset="0"/>
                <a:cs typeface="Times New Roman" pitchFamily="18" charset="0"/>
              </a:rPr>
              <a:t> and the Coalition parties have been doing a lot to deregulate the economy.  </a:t>
            </a:r>
          </a:p>
          <a:p>
            <a:r>
              <a:rPr lang="en-AU" sz="2000" dirty="0" smtClean="0">
                <a:latin typeface="Times New Roman" pitchFamily="18" charset="0"/>
                <a:cs typeface="Times New Roman" pitchFamily="18" charset="0"/>
              </a:rPr>
              <a:t>However, the Coalition is associated with the most strict forms of economic rationalism especially with making a balanced budget the keystone of its policies.</a:t>
            </a:r>
          </a:p>
          <a:p>
            <a:r>
              <a:rPr lang="en-AU" sz="2000" dirty="0" smtClean="0">
                <a:latin typeface="Times New Roman" pitchFamily="18" charset="0"/>
                <a:cs typeface="Times New Roman" pitchFamily="18" charset="0"/>
              </a:rPr>
              <a:t>The Labour Party is aligned with a political programme focusing more on the balance between social and economic aspects of Australian life.</a:t>
            </a:r>
            <a:r>
              <a:rPr lang="zh-CN" altLang="en-US" sz="2000" dirty="0" smtClean="0">
                <a:latin typeface="Times New Roman" pitchFamily="18" charset="0"/>
                <a:cs typeface="Times New Roman" pitchFamily="18" charset="0"/>
              </a:rPr>
              <a:t> </a:t>
            </a:r>
            <a:endParaRPr lang="zh-CN" altLang="en-US" sz="20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latin typeface="Times New Roman" pitchFamily="18" charset="0"/>
                <a:cs typeface="Times New Roman" pitchFamily="18" charset="0"/>
              </a:rPr>
              <a:t>The Australian Political Economy in the 21st Century</a:t>
            </a:r>
            <a:endParaRPr lang="zh-CN" altLang="en-US" dirty="0"/>
          </a:p>
        </p:txBody>
      </p:sp>
      <p:sp>
        <p:nvSpPr>
          <p:cNvPr id="3" name="Content Placeholder 2"/>
          <p:cNvSpPr>
            <a:spLocks noGrp="1"/>
          </p:cNvSpPr>
          <p:nvPr>
            <p:ph idx="1"/>
          </p:nvPr>
        </p:nvSpPr>
        <p:spPr/>
        <p:txBody>
          <a:bodyPr>
            <a:normAutofit fontScale="77500" lnSpcReduction="20000"/>
          </a:bodyPr>
          <a:lstStyle/>
          <a:p>
            <a:pPr>
              <a:buNone/>
            </a:pPr>
            <a:r>
              <a:rPr lang="en-AU" dirty="0" smtClean="0"/>
              <a:t>     </a:t>
            </a:r>
            <a:r>
              <a:rPr lang="en-AU" dirty="0" smtClean="0">
                <a:latin typeface="Times New Roman" pitchFamily="18" charset="0"/>
                <a:cs typeface="Times New Roman" pitchFamily="18" charset="0"/>
              </a:rPr>
              <a:t>By 2007, after twelve years of Coalition Government the Labour Party was returned to power. These major factors have affected Australian politics since then:</a:t>
            </a:r>
            <a:endParaRPr lang="zh-CN" altLang="en-US" dirty="0" smtClean="0">
              <a:latin typeface="Times New Roman" pitchFamily="18" charset="0"/>
              <a:cs typeface="Times New Roman" pitchFamily="18" charset="0"/>
            </a:endParaRPr>
          </a:p>
          <a:p>
            <a:pPr lvl="0"/>
            <a:r>
              <a:rPr lang="en-AU" dirty="0" smtClean="0">
                <a:latin typeface="Times New Roman" pitchFamily="18" charset="0"/>
                <a:cs typeface="Times New Roman" pitchFamily="18" charset="0"/>
              </a:rPr>
              <a:t>The government was returned on its promises to revoke some of the transfers of power away from the workers.</a:t>
            </a:r>
            <a:endParaRPr lang="zh-CN" altLang="en-US" dirty="0" smtClean="0">
              <a:latin typeface="Times New Roman" pitchFamily="18" charset="0"/>
              <a:cs typeface="Times New Roman" pitchFamily="18" charset="0"/>
            </a:endParaRPr>
          </a:p>
          <a:p>
            <a:pPr lvl="0"/>
            <a:r>
              <a:rPr lang="en-AU" dirty="0" smtClean="0">
                <a:latin typeface="Times New Roman" pitchFamily="18" charset="0"/>
                <a:cs typeface="Times New Roman" pitchFamily="18" charset="0"/>
              </a:rPr>
              <a:t>Economies around the world experienced the global  financial crisis.</a:t>
            </a:r>
            <a:endParaRPr lang="zh-CN" altLang="en-US" dirty="0" smtClean="0">
              <a:latin typeface="Times New Roman" pitchFamily="18" charset="0"/>
              <a:cs typeface="Times New Roman" pitchFamily="18" charset="0"/>
            </a:endParaRPr>
          </a:p>
          <a:p>
            <a:pPr lvl="0"/>
            <a:r>
              <a:rPr lang="en-AU" dirty="0" smtClean="0">
                <a:latin typeface="Times New Roman" pitchFamily="18" charset="0"/>
                <a:cs typeface="Times New Roman" pitchFamily="18" charset="0"/>
              </a:rPr>
              <a:t>Governments around the world have had to consider the consequences of climate change.  </a:t>
            </a:r>
            <a:endParaRPr lang="zh-CN" altLang="en-US"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 A continued military and diplomatic commitment to the USA but also an extension of commitments to other political economies, especially those in the Asian Pacific Region.</a:t>
            </a:r>
            <a:endParaRPr lang="zh-CN" altLang="en-US"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dirty="0" smtClean="0">
                <a:latin typeface="Times New Roman" pitchFamily="18" charset="0"/>
                <a:cs typeface="Times New Roman" pitchFamily="18" charset="0"/>
              </a:rPr>
              <a:t>The Australian Political Economy in the 21st Century</a:t>
            </a:r>
            <a:endParaRPr lang="zh-CN" altLang="en-US" dirty="0"/>
          </a:p>
        </p:txBody>
      </p:sp>
      <p:sp>
        <p:nvSpPr>
          <p:cNvPr id="5" name="Content Placeholder 4"/>
          <p:cNvSpPr>
            <a:spLocks noGrp="1"/>
          </p:cNvSpPr>
          <p:nvPr>
            <p:ph sz="half" idx="1"/>
          </p:nvPr>
        </p:nvSpPr>
        <p:spPr>
          <a:xfrm>
            <a:off x="457200" y="1643050"/>
            <a:ext cx="2543164" cy="4483113"/>
          </a:xfrm>
        </p:spPr>
        <p:txBody>
          <a:bodyPr>
            <a:normAutofit/>
          </a:bodyPr>
          <a:lstStyle/>
          <a:p>
            <a:pPr>
              <a:buNone/>
            </a:pPr>
            <a:r>
              <a:rPr lang="en-US" sz="2000" dirty="0" smtClean="0">
                <a:latin typeface="Times New Roman" pitchFamily="18" charset="0"/>
                <a:cs typeface="Times New Roman" pitchFamily="18" charset="0"/>
              </a:rPr>
              <a:t>     The Asian-Pacific Region is the part of the world in or near the Western Pacific Ocean. The region varies in size depending on context, but it typically includes much of East Asia, South Saia, Southeast Asia, and Oceania. </a:t>
            </a:r>
            <a:endParaRPr lang="zh-CN" altLang="en-US" sz="2000" dirty="0">
              <a:latin typeface="Times New Roman" pitchFamily="18" charset="0"/>
              <a:cs typeface="Times New Roman" pitchFamily="18" charset="0"/>
            </a:endParaRPr>
          </a:p>
        </p:txBody>
      </p:sp>
      <p:pic>
        <p:nvPicPr>
          <p:cNvPr id="7" name="Content Placeholder 6" descr="Asia-Pacific.jpg"/>
          <p:cNvPicPr>
            <a:picLocks noGrp="1" noChangeAspect="1"/>
          </p:cNvPicPr>
          <p:nvPr>
            <p:ph sz="half" idx="2"/>
          </p:nvPr>
        </p:nvPicPr>
        <p:blipFill>
          <a:blip r:embed="rId2"/>
          <a:stretch>
            <a:fillRect/>
          </a:stretch>
        </p:blipFill>
        <p:spPr>
          <a:xfrm>
            <a:off x="3286116" y="1785926"/>
            <a:ext cx="5400684" cy="4429156"/>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AU" dirty="0" smtClean="0">
                <a:latin typeface="Times New Roman" pitchFamily="18" charset="0"/>
                <a:cs typeface="Times New Roman" pitchFamily="18" charset="0"/>
              </a:rPr>
              <a:t>The Australian Political Economy in the 21st Century</a:t>
            </a:r>
            <a:endParaRPr lang="zh-CN" altLang="en-US" dirty="0"/>
          </a:p>
        </p:txBody>
      </p:sp>
      <p:sp>
        <p:nvSpPr>
          <p:cNvPr id="6" name="Content Placeholder 5"/>
          <p:cNvSpPr>
            <a:spLocks noGrp="1"/>
          </p:cNvSpPr>
          <p:nvPr>
            <p:ph idx="1"/>
          </p:nvPr>
        </p:nvSpPr>
        <p:spPr/>
        <p:txBody>
          <a:bodyPr>
            <a:noAutofit/>
          </a:bodyPr>
          <a:lstStyle/>
          <a:p>
            <a:pPr>
              <a:buNone/>
            </a:pPr>
            <a:r>
              <a:rPr lang="en-AU" sz="2000" dirty="0" smtClean="0">
                <a:latin typeface="Times New Roman" pitchFamily="18" charset="0"/>
                <a:cs typeface="Times New Roman" pitchFamily="18" charset="0"/>
              </a:rPr>
              <a:t>Some key changes have been introduced since 2007. </a:t>
            </a:r>
          </a:p>
          <a:p>
            <a:r>
              <a:rPr lang="en-AU" sz="2000" dirty="0" smtClean="0">
                <a:latin typeface="Times New Roman" pitchFamily="18" charset="0"/>
                <a:cs typeface="Times New Roman" pitchFamily="18" charset="0"/>
              </a:rPr>
              <a:t>The government has withdrawn its troops from Iraq.</a:t>
            </a:r>
          </a:p>
          <a:p>
            <a:r>
              <a:rPr lang="en-AU" sz="2000" dirty="0" smtClean="0">
                <a:latin typeface="Times New Roman" pitchFamily="18" charset="0"/>
                <a:cs typeface="Times New Roman" pitchFamily="18" charset="0"/>
              </a:rPr>
              <a:t>On the industrial front, it has re-established some of the rights, and negotiating power, of workers, by abolishing “Work Choices Act”  and replacing it with the “Fair Work Act” (2009).  </a:t>
            </a:r>
          </a:p>
          <a:p>
            <a:r>
              <a:rPr lang="en-AU" sz="2000" dirty="0" smtClean="0">
                <a:latin typeface="Times New Roman" pitchFamily="18" charset="0"/>
                <a:cs typeface="Times New Roman" pitchFamily="18" charset="0"/>
              </a:rPr>
              <a:t>The Labour Party tends no longer to talk of “workers” but of “working families”: a change that indicates its acknowledgement of the key cultural shift outlined in the unit on “'Work and Family Life.”  Today, both men and women share the responsibilities of paid and unpaid work in the market and in the home.</a:t>
            </a:r>
            <a:endParaRPr lang="zh-CN" altLang="en-US" sz="20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901014" cy="368280"/>
          </a:xfrm>
        </p:spPr>
        <p:txBody>
          <a:bodyPr>
            <a:normAutofit fontScale="90000"/>
          </a:bodyPr>
          <a:lstStyle/>
          <a:p>
            <a:endParaRPr lang="zh-CN" altLang="en-US" dirty="0"/>
          </a:p>
        </p:txBody>
      </p:sp>
      <p:pic>
        <p:nvPicPr>
          <p:cNvPr id="7" name="Content Placeholder 6" descr="2009-fair-work-education-seminar-4-728.jpg"/>
          <p:cNvPicPr>
            <a:picLocks noGrp="1" noChangeAspect="1"/>
          </p:cNvPicPr>
          <p:nvPr>
            <p:ph sz="half" idx="1"/>
          </p:nvPr>
        </p:nvPicPr>
        <p:blipFill>
          <a:blip r:embed="rId2"/>
          <a:stretch>
            <a:fillRect/>
          </a:stretch>
        </p:blipFill>
        <p:spPr>
          <a:xfrm>
            <a:off x="457200" y="285728"/>
            <a:ext cx="6329378" cy="4357718"/>
          </a:xfrm>
        </p:spPr>
      </p:pic>
      <p:pic>
        <p:nvPicPr>
          <p:cNvPr id="8" name="Content Placeholder 7" descr="Workplace-Relations-Law.jpg"/>
          <p:cNvPicPr>
            <a:picLocks noGrp="1" noChangeAspect="1"/>
          </p:cNvPicPr>
          <p:nvPr>
            <p:ph sz="half" idx="2"/>
          </p:nvPr>
        </p:nvPicPr>
        <p:blipFill>
          <a:blip r:embed="rId3"/>
          <a:stretch>
            <a:fillRect/>
          </a:stretch>
        </p:blipFill>
        <p:spPr>
          <a:xfrm>
            <a:off x="3143240" y="4286256"/>
            <a:ext cx="5000660" cy="221457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Quiz</a:t>
            </a:r>
            <a:endParaRPr lang="zh-CN" altLang="en-US" sz="4000" dirty="0">
              <a:latin typeface="Times New Roman" pitchFamily="18" charset="0"/>
              <a:cs typeface="Times New Roman" pitchFamily="18" charset="0"/>
            </a:endParaRPr>
          </a:p>
        </p:txBody>
      </p:sp>
      <p:sp>
        <p:nvSpPr>
          <p:cNvPr id="6" name="Content Placeholder 5"/>
          <p:cNvSpPr>
            <a:spLocks noGrp="1"/>
          </p:cNvSpPr>
          <p:nvPr>
            <p:ph idx="1"/>
          </p:nvPr>
        </p:nvSpPr>
        <p:spPr/>
        <p:txBody>
          <a:bodyPr/>
          <a:lstStyle/>
          <a:p>
            <a:pPr>
              <a:buNone/>
            </a:pPr>
            <a:r>
              <a:rPr lang="en-US" dirty="0" smtClean="0">
                <a:latin typeface="Times New Roman" pitchFamily="18" charset="0"/>
                <a:cs typeface="Times New Roman" pitchFamily="18" charset="0"/>
              </a:rPr>
              <a:t>   Give the English and a brief explanation for the following: </a:t>
            </a:r>
            <a:endParaRPr lang="zh-CN" altLang="en-US" dirty="0" smtClean="0">
              <a:latin typeface="Times New Roman" pitchFamily="18" charset="0"/>
              <a:cs typeface="Times New Roman" pitchFamily="18" charset="0"/>
            </a:endParaRPr>
          </a:p>
          <a:p>
            <a:pPr>
              <a:buNone/>
            </a:pPr>
            <a:r>
              <a:rPr lang="en-US" dirty="0" smtClean="0"/>
              <a:t>   1  </a:t>
            </a:r>
            <a:r>
              <a:rPr lang="zh-CN" altLang="en-US" sz="2800" dirty="0" smtClean="0"/>
              <a:t>联合政府</a:t>
            </a:r>
            <a:endParaRPr lang="en-US" altLang="zh-CN" sz="2800" dirty="0" smtClean="0"/>
          </a:p>
          <a:p>
            <a:pPr>
              <a:buNone/>
            </a:pPr>
            <a:r>
              <a:rPr lang="en-US" sz="2800" dirty="0" smtClean="0"/>
              <a:t>    2  </a:t>
            </a:r>
            <a:r>
              <a:rPr lang="zh-CN" altLang="en-US" sz="2800" dirty="0" smtClean="0"/>
              <a:t>英美政治体制结合的制度</a:t>
            </a:r>
            <a:endParaRPr lang="en-US" sz="2800" dirty="0" smtClean="0"/>
          </a:p>
          <a:p>
            <a:pPr>
              <a:buNone/>
            </a:pPr>
            <a:r>
              <a:rPr lang="en-US" sz="2800" dirty="0" smtClean="0"/>
              <a:t>    3  </a:t>
            </a:r>
            <a:r>
              <a:rPr lang="zh-CN" altLang="en-US" sz="2800" dirty="0" smtClean="0"/>
              <a:t>澳大利亚工党</a:t>
            </a:r>
          </a:p>
          <a:p>
            <a:pPr>
              <a:buNone/>
            </a:pPr>
            <a:r>
              <a:rPr lang="en-US" sz="2800" dirty="0" smtClean="0"/>
              <a:t>    4  </a:t>
            </a:r>
            <a:r>
              <a:rPr lang="zh-CN" altLang="en-US" sz="2800" dirty="0" smtClean="0"/>
              <a:t>基础建设</a:t>
            </a:r>
          </a:p>
          <a:p>
            <a:pPr>
              <a:buNone/>
            </a:pPr>
            <a:r>
              <a:rPr lang="en-US" sz="2800" dirty="0" smtClean="0"/>
              <a:t>    5  </a:t>
            </a:r>
            <a:r>
              <a:rPr lang="zh-CN" altLang="en-US" sz="2800" dirty="0" smtClean="0"/>
              <a:t>澳大利亚广播公司</a:t>
            </a:r>
          </a:p>
          <a:p>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latin typeface="Times New Roman" pitchFamily="18" charset="0"/>
                <a:cs typeface="Times New Roman" pitchFamily="18" charset="0"/>
              </a:rPr>
              <a:t>The Australian Political Economy in the 21st Century</a:t>
            </a:r>
            <a:endParaRPr lang="zh-CN" altLang="en-US" dirty="0"/>
          </a:p>
        </p:txBody>
      </p:sp>
      <p:sp>
        <p:nvSpPr>
          <p:cNvPr id="5" name="Content Placeholder 4"/>
          <p:cNvSpPr>
            <a:spLocks noGrp="1"/>
          </p:cNvSpPr>
          <p:nvPr>
            <p:ph idx="1"/>
          </p:nvPr>
        </p:nvSpPr>
        <p:spPr>
          <a:xfrm>
            <a:off x="500034" y="1600201"/>
            <a:ext cx="8186766" cy="2185990"/>
          </a:xfrm>
        </p:spPr>
        <p:txBody>
          <a:bodyPr>
            <a:normAutofit/>
          </a:bodyPr>
          <a:lstStyle/>
          <a:p>
            <a:r>
              <a:rPr lang="en-AU" sz="2000" dirty="0" smtClean="0">
                <a:latin typeface="Times New Roman" pitchFamily="18" charset="0"/>
                <a:cs typeface="Times New Roman" pitchFamily="18" charset="0"/>
              </a:rPr>
              <a:t>In the 21st century there has been an increased popular support for the Green Party. This reflects a rising concern that neither of the two major parties is being sufficiently effective in addressing the environmental problems of Climate Change. So a new political perspective is developing in Australia, which believes that the relationship between the people and the environment should become the central political issue. </a:t>
            </a:r>
            <a:endParaRPr lang="zh-CN" altLang="en-US" sz="2000" dirty="0">
              <a:latin typeface="Times New Roman" pitchFamily="18" charset="0"/>
              <a:cs typeface="Times New Roman" pitchFamily="18" charset="0"/>
            </a:endParaRPr>
          </a:p>
        </p:txBody>
      </p:sp>
      <p:pic>
        <p:nvPicPr>
          <p:cNvPr id="1026" name="Picture 2" descr="E:\《入门》课件\green.png"/>
          <p:cNvPicPr>
            <a:picLocks noChangeAspect="1" noChangeArrowheads="1"/>
          </p:cNvPicPr>
          <p:nvPr/>
        </p:nvPicPr>
        <p:blipFill>
          <a:blip r:embed="rId2"/>
          <a:srcRect/>
          <a:stretch>
            <a:fillRect/>
          </a:stretch>
        </p:blipFill>
        <p:spPr bwMode="auto">
          <a:xfrm>
            <a:off x="857250" y="3929067"/>
            <a:ext cx="7429500" cy="200026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1368412"/>
          </a:xfrm>
        </p:spPr>
        <p:txBody>
          <a:bodyPr>
            <a:normAutofit fontScale="90000"/>
          </a:bodyPr>
          <a:lstStyle/>
          <a:p>
            <a:r>
              <a:rPr lang="en-AU" dirty="0" smtClean="0">
                <a:latin typeface="Times New Roman" pitchFamily="18" charset="0"/>
                <a:cs typeface="Times New Roman" pitchFamily="18" charset="0"/>
              </a:rPr>
              <a:t>V. Conclusion: Current Differences of Perspectives</a:t>
            </a:r>
            <a:endParaRPr lang="zh-CN" altLang="en-US" dirty="0">
              <a:latin typeface="Times New Roman" pitchFamily="18" charset="0"/>
              <a:cs typeface="Times New Roman" pitchFamily="18" charset="0"/>
            </a:endParaRPr>
          </a:p>
        </p:txBody>
      </p:sp>
      <p:sp>
        <p:nvSpPr>
          <p:cNvPr id="4" name="Content Placeholder 3"/>
          <p:cNvSpPr>
            <a:spLocks noGrp="1"/>
          </p:cNvSpPr>
          <p:nvPr>
            <p:ph idx="1"/>
          </p:nvPr>
        </p:nvSpPr>
        <p:spPr>
          <a:xfrm>
            <a:off x="500034" y="1857364"/>
            <a:ext cx="8186766" cy="4268799"/>
          </a:xfrm>
        </p:spPr>
        <p:txBody>
          <a:bodyPr>
            <a:normAutofit/>
          </a:bodyPr>
          <a:lstStyle/>
          <a:p>
            <a:pPr>
              <a:buNone/>
            </a:pPr>
            <a:r>
              <a:rPr lang="en-US" sz="2400" dirty="0" smtClean="0">
                <a:latin typeface="Times New Roman" pitchFamily="18" charset="0"/>
                <a:cs typeface="Times New Roman" pitchFamily="18" charset="0"/>
              </a:rPr>
              <a:t>     For most of its history the Australian political economy has been </a:t>
            </a:r>
            <a:r>
              <a:rPr lang="en-US" sz="2400" dirty="0" err="1" smtClean="0">
                <a:latin typeface="Times New Roman" pitchFamily="18" charset="0"/>
                <a:cs typeface="Times New Roman" pitchFamily="18" charset="0"/>
              </a:rPr>
              <a:t>characterised</a:t>
            </a:r>
            <a:r>
              <a:rPr lang="en-US" sz="2400" dirty="0" smtClean="0">
                <a:latin typeface="Times New Roman" pitchFamily="18" charset="0"/>
                <a:cs typeface="Times New Roman" pitchFamily="18" charset="0"/>
              </a:rPr>
              <a:t> by a relatively interventionist government. Australia has attempted to balance three contradictory political economic </a:t>
            </a:r>
            <a:r>
              <a:rPr lang="en-US" sz="2400" dirty="0" err="1" smtClean="0">
                <a:latin typeface="Times New Roman" pitchFamily="18" charset="0"/>
                <a:cs typeface="Times New Roman" pitchFamily="18" charset="0"/>
              </a:rPr>
              <a:t>programmes</a:t>
            </a:r>
            <a:r>
              <a:rPr lang="en-US" sz="2400" dirty="0" smtClean="0">
                <a:latin typeface="Times New Roman" pitchFamily="18" charset="0"/>
                <a:cs typeface="Times New Roman" pitchFamily="18" charset="0"/>
              </a:rPr>
              <a:t>:</a:t>
            </a:r>
            <a:endParaRPr lang="zh-CN" alt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to ensure the country runs a profitable economy with little interference by the State in the market economy;</a:t>
            </a:r>
            <a:endParaRPr lang="zh-CN" alt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to invest in the kind of human capital necessary for each era of the political economy;</a:t>
            </a:r>
            <a:endParaRPr lang="zh-CN" altLang="en-US" sz="2400" dirty="0" smtClean="0">
              <a:latin typeface="Times New Roman" pitchFamily="18" charset="0"/>
              <a:cs typeface="Times New Roman" pitchFamily="18" charset="0"/>
            </a:endParaRPr>
          </a:p>
          <a:p>
            <a:r>
              <a:rPr lang="en-AU" sz="2400" dirty="0" smtClean="0">
                <a:latin typeface="Times New Roman" pitchFamily="18" charset="0"/>
                <a:cs typeface="Times New Roman" pitchFamily="18" charset="0"/>
              </a:rPr>
              <a:t>to prevent the </a:t>
            </a:r>
            <a:r>
              <a:rPr lang="en-AU" sz="2400" dirty="0" err="1" smtClean="0">
                <a:latin typeface="Times New Roman" pitchFamily="18" charset="0"/>
                <a:cs typeface="Times New Roman" pitchFamily="18" charset="0"/>
              </a:rPr>
              <a:t>accomponying</a:t>
            </a:r>
            <a:r>
              <a:rPr lang="en-AU" sz="2400" dirty="0" smtClean="0">
                <a:latin typeface="Times New Roman" pitchFamily="18" charset="0"/>
                <a:cs typeface="Times New Roman" pitchFamily="18" charset="0"/>
              </a:rPr>
              <a:t> inequalities of a ‘free market’ economy becoming too socially divisive.</a:t>
            </a:r>
            <a:endParaRPr lang="zh-CN" altLang="en-US" sz="24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latin typeface="Times New Roman" pitchFamily="18" charset="0"/>
                <a:cs typeface="Times New Roman" pitchFamily="18" charset="0"/>
              </a:rPr>
              <a:t>V. Conclusion: Current Differences of Perspectives</a:t>
            </a:r>
            <a:endParaRPr lang="zh-CN" altLang="en-US" dirty="0"/>
          </a:p>
        </p:txBody>
      </p:sp>
      <p:sp>
        <p:nvSpPr>
          <p:cNvPr id="3" name="Content Placeholder 2"/>
          <p:cNvSpPr>
            <a:spLocks noGrp="1"/>
          </p:cNvSpPr>
          <p:nvPr>
            <p:ph idx="1"/>
          </p:nvPr>
        </p:nvSpPr>
        <p:spPr/>
        <p:txBody>
          <a:bodyPr>
            <a:normAutofit/>
          </a:bodyPr>
          <a:lstStyle/>
          <a:p>
            <a:r>
              <a:rPr lang="en-AU" sz="2400" dirty="0" smtClean="0">
                <a:latin typeface="Times New Roman" pitchFamily="18" charset="0"/>
                <a:cs typeface="Times New Roman" pitchFamily="18" charset="0"/>
              </a:rPr>
              <a:t>Both political parties in Australia have pursued a more liberal form of a deregulated political economy, the Liberal Party has been its keenest proponent. </a:t>
            </a:r>
          </a:p>
          <a:p>
            <a:r>
              <a:rPr lang="en-AU" sz="2400" dirty="0" smtClean="0">
                <a:latin typeface="Times New Roman" pitchFamily="18" charset="0"/>
                <a:cs typeface="Times New Roman" pitchFamily="18" charset="0"/>
              </a:rPr>
              <a:t>Meanwhile, a third political perspective is fast developing: one which wants to make a concern for the environment its central political economic focus. </a:t>
            </a:r>
          </a:p>
          <a:p>
            <a:r>
              <a:rPr lang="en-AU" sz="2400" dirty="0" smtClean="0">
                <a:latin typeface="Times New Roman" pitchFamily="18" charset="0"/>
                <a:cs typeface="Times New Roman" pitchFamily="18" charset="0"/>
              </a:rPr>
              <a:t>In summary difference in Australia is now represented by three political parties whose basic conflicts now centre around both class and environmental issues.</a:t>
            </a:r>
            <a:r>
              <a:rPr lang="zh-CN" altLang="en-US" sz="2400" dirty="0" smtClean="0">
                <a:latin typeface="Times New Roman" pitchFamily="18" charset="0"/>
                <a:cs typeface="Times New Roman" pitchFamily="18" charset="0"/>
              </a:rPr>
              <a:t> </a:t>
            </a:r>
          </a:p>
          <a:p>
            <a:endParaRPr lang="zh-CN" altLang="en-US" sz="24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Questions for Discussion</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lvl="0">
              <a:buNone/>
            </a:pPr>
            <a:r>
              <a:rPr lang="en-US" sz="2600" dirty="0" smtClean="0">
                <a:latin typeface="Times New Roman" pitchFamily="18" charset="0"/>
                <a:cs typeface="Times New Roman" pitchFamily="18" charset="0"/>
              </a:rPr>
              <a:t>A. Why do you think Australia adopted the ‘</a:t>
            </a:r>
            <a:r>
              <a:rPr lang="en-US" sz="2600" dirty="0" err="1" smtClean="0">
                <a:latin typeface="Times New Roman" pitchFamily="18" charset="0"/>
                <a:cs typeface="Times New Roman" pitchFamily="18" charset="0"/>
              </a:rPr>
              <a:t>Washminster</a:t>
            </a:r>
            <a:r>
              <a:rPr lang="en-US" sz="2600" dirty="0" smtClean="0">
                <a:latin typeface="Times New Roman" pitchFamily="18" charset="0"/>
                <a:cs typeface="Times New Roman" pitchFamily="18" charset="0"/>
              </a:rPr>
              <a:t>’ form of polity? Do you think it reflects the advantages of both systems?</a:t>
            </a:r>
            <a:endParaRPr lang="zh-CN" altLang="en-US" sz="2600" dirty="0" smtClean="0">
              <a:latin typeface="Times New Roman" pitchFamily="18" charset="0"/>
              <a:cs typeface="Times New Roman" pitchFamily="18" charset="0"/>
            </a:endParaRPr>
          </a:p>
          <a:p>
            <a:pPr lvl="0">
              <a:buNone/>
            </a:pPr>
            <a:r>
              <a:rPr lang="en-US" sz="2600" dirty="0" smtClean="0">
                <a:latin typeface="Times New Roman" pitchFamily="18" charset="0"/>
                <a:cs typeface="Times New Roman" pitchFamily="18" charset="0"/>
              </a:rPr>
              <a:t>B. Do you think the pluralist form of government is ideal? What are its advantages and drawbacks?</a:t>
            </a:r>
            <a:endParaRPr lang="zh-CN" altLang="en-US" sz="2600" dirty="0" smtClean="0">
              <a:latin typeface="Times New Roman" pitchFamily="18" charset="0"/>
              <a:cs typeface="Times New Roman" pitchFamily="18" charset="0"/>
            </a:endParaRPr>
          </a:p>
          <a:p>
            <a:pPr lvl="0">
              <a:buNone/>
            </a:pPr>
            <a:r>
              <a:rPr lang="en-US" sz="2600" dirty="0" smtClean="0">
                <a:latin typeface="Times New Roman" pitchFamily="18" charset="0"/>
                <a:cs typeface="Times New Roman" pitchFamily="18" charset="0"/>
              </a:rPr>
              <a:t>C. Do you think the government can improve the efficiency of the social welfare and social security services by contracting them out to private sector? Why?</a:t>
            </a:r>
            <a:endParaRPr lang="zh-CN" altLang="en-US" sz="2600" dirty="0" smtClean="0">
              <a:latin typeface="Times New Roman" pitchFamily="18" charset="0"/>
              <a:cs typeface="Times New Roman" pitchFamily="18" charset="0"/>
            </a:endParaRPr>
          </a:p>
          <a:p>
            <a:pPr lvl="0">
              <a:buNone/>
            </a:pPr>
            <a:r>
              <a:rPr lang="en-US" sz="2600" dirty="0" smtClean="0">
                <a:latin typeface="Times New Roman" pitchFamily="18" charset="0"/>
                <a:cs typeface="Times New Roman" pitchFamily="18" charset="0"/>
              </a:rPr>
              <a:t>D. What are some of the key changes that have taken place in the Australian governments since 2007?</a:t>
            </a:r>
            <a:endParaRPr lang="zh-CN" altLang="en-US" sz="26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928818"/>
          </a:xfrm>
        </p:spPr>
        <p:txBody>
          <a:bodyPr/>
          <a:lstStyle/>
          <a:p>
            <a:r>
              <a:rPr lang="en-US" altLang="zh-CN" dirty="0" smtClean="0">
                <a:latin typeface="Batang" pitchFamily="18" charset="-127"/>
                <a:ea typeface="Batang" pitchFamily="18" charset="-127"/>
              </a:rPr>
              <a:t>The End</a:t>
            </a:r>
            <a:endParaRPr lang="zh-CN" altLang="en-US" dirty="0">
              <a:latin typeface="Batang" pitchFamily="18" charset="-127"/>
              <a:ea typeface="Batang" pitchFamily="18" charset="-127"/>
            </a:endParaRPr>
          </a:p>
        </p:txBody>
      </p:sp>
      <p:sp>
        <p:nvSpPr>
          <p:cNvPr id="3" name="Content Placeholder 2"/>
          <p:cNvSpPr>
            <a:spLocks noGrp="1"/>
          </p:cNvSpPr>
          <p:nvPr>
            <p:ph idx="1"/>
          </p:nvPr>
        </p:nvSpPr>
        <p:spPr>
          <a:xfrm>
            <a:off x="500034" y="3071810"/>
            <a:ext cx="8186766" cy="3054353"/>
          </a:xfrm>
        </p:spPr>
        <p:txBody>
          <a:bodyPr/>
          <a:lstStyle/>
          <a:p>
            <a:pPr algn="ctr">
              <a:buNone/>
            </a:pPr>
            <a:r>
              <a:rPr lang="zh-CN" altLang="en-US" b="1" dirty="0" smtClean="0">
                <a:latin typeface="+mj-ea"/>
                <a:ea typeface="+mj-ea"/>
              </a:rPr>
              <a:t>高等教育出版社</a:t>
            </a:r>
            <a:endParaRPr lang="en-US" altLang="zh-CN" b="1" dirty="0" smtClean="0">
              <a:latin typeface="+mj-ea"/>
              <a:ea typeface="+mj-ea"/>
            </a:endParaRPr>
          </a:p>
          <a:p>
            <a:pPr algn="ctr">
              <a:buNone/>
            </a:pPr>
            <a:endParaRPr lang="en-US" altLang="zh-CN" b="1" dirty="0" smtClean="0">
              <a:latin typeface="+mj-ea"/>
              <a:ea typeface="+mj-ea"/>
            </a:endParaRPr>
          </a:p>
          <a:p>
            <a:pPr algn="ctr">
              <a:buNone/>
            </a:pPr>
            <a:r>
              <a:rPr lang="en-US" altLang="zh-CN" b="1" dirty="0" smtClean="0">
                <a:latin typeface="+mj-ea"/>
                <a:ea typeface="+mj-ea"/>
              </a:rPr>
              <a:t>2015</a:t>
            </a:r>
            <a:endParaRPr lang="zh-CN" altLang="en-US" b="1" dirty="0">
              <a:latin typeface="+mj-ea"/>
              <a:ea typeface="+mj-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Focal Points</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200" dirty="0">
                <a:latin typeface="Times New Roman" pitchFamily="18" charset="0"/>
                <a:cs typeface="Times New Roman" pitchFamily="18" charset="0"/>
              </a:rPr>
              <a:t>difference as the central value of the Australian society</a:t>
            </a:r>
            <a:endParaRPr lang="zh-CN" altLang="en-US" sz="2200" b="1" dirty="0">
              <a:latin typeface="Times New Roman" pitchFamily="18" charset="0"/>
              <a:cs typeface="Times New Roman" pitchFamily="18" charset="0"/>
            </a:endParaRPr>
          </a:p>
          <a:p>
            <a:r>
              <a:rPr lang="en-US" sz="2200" dirty="0">
                <a:latin typeface="Times New Roman" pitchFamily="18" charset="0"/>
                <a:cs typeface="Times New Roman" pitchFamily="18" charset="0"/>
              </a:rPr>
              <a:t>the </a:t>
            </a:r>
            <a:r>
              <a:rPr lang="en-US" sz="2200" dirty="0" err="1">
                <a:latin typeface="Times New Roman" pitchFamily="18" charset="0"/>
                <a:cs typeface="Times New Roman" pitchFamily="18" charset="0"/>
              </a:rPr>
              <a:t>Washminster</a:t>
            </a:r>
            <a:r>
              <a:rPr lang="en-US" sz="2200" dirty="0">
                <a:latin typeface="Times New Roman" pitchFamily="18" charset="0"/>
                <a:cs typeface="Times New Roman" pitchFamily="18" charset="0"/>
              </a:rPr>
              <a:t> form of polity</a:t>
            </a:r>
            <a:endParaRPr lang="zh-CN" altLang="en-US" sz="2200" b="1" dirty="0">
              <a:latin typeface="Times New Roman" pitchFamily="18" charset="0"/>
              <a:cs typeface="Times New Roman" pitchFamily="18" charset="0"/>
            </a:endParaRPr>
          </a:p>
          <a:p>
            <a:r>
              <a:rPr lang="en-US" sz="2200" dirty="0">
                <a:latin typeface="Times New Roman" pitchFamily="18" charset="0"/>
                <a:cs typeface="Times New Roman" pitchFamily="18" charset="0"/>
              </a:rPr>
              <a:t>three-tier system of government</a:t>
            </a:r>
            <a:endParaRPr lang="zh-CN" altLang="en-US" sz="2200" b="1" dirty="0">
              <a:latin typeface="Times New Roman" pitchFamily="18" charset="0"/>
              <a:cs typeface="Times New Roman" pitchFamily="18" charset="0"/>
            </a:endParaRPr>
          </a:p>
          <a:p>
            <a:r>
              <a:rPr lang="en-US" sz="2200" dirty="0">
                <a:latin typeface="Times New Roman" pitchFamily="18" charset="0"/>
                <a:cs typeface="Times New Roman" pitchFamily="18" charset="0"/>
              </a:rPr>
              <a:t>two houses of parliament</a:t>
            </a:r>
            <a:endParaRPr lang="zh-CN" altLang="en-US" sz="2200" b="1" dirty="0">
              <a:latin typeface="Times New Roman" pitchFamily="18" charset="0"/>
              <a:cs typeface="Times New Roman" pitchFamily="18" charset="0"/>
            </a:endParaRPr>
          </a:p>
          <a:p>
            <a:r>
              <a:rPr lang="en-US" sz="2200" dirty="0">
                <a:latin typeface="Times New Roman" pitchFamily="18" charset="0"/>
                <a:cs typeface="Times New Roman" pitchFamily="18" charset="0"/>
              </a:rPr>
              <a:t>the Governor-General</a:t>
            </a:r>
            <a:endParaRPr lang="zh-CN" altLang="en-US" sz="2200" b="1" dirty="0">
              <a:latin typeface="Times New Roman" pitchFamily="18" charset="0"/>
              <a:cs typeface="Times New Roman" pitchFamily="18" charset="0"/>
            </a:endParaRPr>
          </a:p>
          <a:p>
            <a:r>
              <a:rPr lang="en-US" sz="2200" dirty="0">
                <a:latin typeface="Times New Roman" pitchFamily="18" charset="0"/>
                <a:cs typeface="Times New Roman" pitchFamily="18" charset="0"/>
              </a:rPr>
              <a:t>political parties </a:t>
            </a:r>
            <a:endParaRPr lang="zh-CN" altLang="en-US" sz="2200" b="1" dirty="0">
              <a:latin typeface="Times New Roman" pitchFamily="18" charset="0"/>
              <a:cs typeface="Times New Roman" pitchFamily="18" charset="0"/>
            </a:endParaRPr>
          </a:p>
          <a:p>
            <a:r>
              <a:rPr lang="en-US" sz="2200" dirty="0">
                <a:latin typeface="Times New Roman" pitchFamily="18" charset="0"/>
                <a:cs typeface="Times New Roman" pitchFamily="18" charset="0"/>
              </a:rPr>
              <a:t>advantages of the pluralist form of government </a:t>
            </a:r>
            <a:endParaRPr lang="zh-CN" altLang="en-US" sz="2200" b="1" dirty="0">
              <a:latin typeface="Times New Roman" pitchFamily="18" charset="0"/>
              <a:cs typeface="Times New Roman" pitchFamily="18" charset="0"/>
            </a:endParaRPr>
          </a:p>
          <a:p>
            <a:r>
              <a:rPr lang="en-US" sz="2200" dirty="0">
                <a:latin typeface="Times New Roman" pitchFamily="18" charset="0"/>
                <a:cs typeface="Times New Roman" pitchFamily="18" charset="0"/>
              </a:rPr>
              <a:t>Australian government’s role in the national economy</a:t>
            </a:r>
            <a:endParaRPr lang="zh-CN" altLang="en-US" sz="2200" b="1" dirty="0">
              <a:latin typeface="Times New Roman" pitchFamily="18" charset="0"/>
              <a:cs typeface="Times New Roman" pitchFamily="18" charset="0"/>
            </a:endParaRPr>
          </a:p>
          <a:p>
            <a:r>
              <a:rPr lang="en-US" sz="2200" dirty="0" smtClean="0">
                <a:latin typeface="Times New Roman" pitchFamily="18" charset="0"/>
                <a:cs typeface="Times New Roman" pitchFamily="18" charset="0"/>
              </a:rPr>
              <a:t>interventionist </a:t>
            </a:r>
            <a:r>
              <a:rPr lang="en-US" sz="2200" dirty="0">
                <a:latin typeface="Times New Roman" pitchFamily="18" charset="0"/>
                <a:cs typeface="Times New Roman" pitchFamily="18" charset="0"/>
              </a:rPr>
              <a:t>government</a:t>
            </a:r>
            <a:endParaRPr lang="zh-CN" altLang="en-US" sz="2200" b="1" dirty="0">
              <a:latin typeface="Times New Roman" pitchFamily="18" charset="0"/>
              <a:cs typeface="Times New Roman" pitchFamily="18" charset="0"/>
            </a:endParaRPr>
          </a:p>
          <a:p>
            <a:r>
              <a:rPr lang="en-US" sz="2200" dirty="0" smtClean="0">
                <a:latin typeface="Times New Roman" pitchFamily="18" charset="0"/>
                <a:cs typeface="Times New Roman" pitchFamily="18" charset="0"/>
              </a:rPr>
              <a:t>economic </a:t>
            </a:r>
            <a:r>
              <a:rPr lang="en-US" sz="2200" dirty="0">
                <a:latin typeface="Times New Roman" pitchFamily="18" charset="0"/>
                <a:cs typeface="Times New Roman" pitchFamily="18" charset="0"/>
              </a:rPr>
              <a:t>rationalism</a:t>
            </a:r>
            <a:endParaRPr lang="zh-CN" altLang="en-US" sz="2200" b="1" dirty="0">
              <a:latin typeface="Times New Roman" pitchFamily="18" charset="0"/>
              <a:cs typeface="Times New Roman" pitchFamily="18" charset="0"/>
            </a:endParaRPr>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This Unit Is Divided into Five Sections</a:t>
            </a:r>
            <a:endParaRPr lang="zh-CN" alt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571500" indent="-571500">
              <a:buAutoNum type="romanUcPeriod"/>
            </a:pPr>
            <a:r>
              <a:rPr lang="en-AU" sz="2800" dirty="0" smtClean="0">
                <a:latin typeface="Times New Roman" pitchFamily="18" charset="0"/>
                <a:cs typeface="Times New Roman" pitchFamily="18" charset="0"/>
              </a:rPr>
              <a:t>Introduction</a:t>
            </a:r>
            <a:r>
              <a:rPr lang="en-AU" sz="2800" dirty="0">
                <a:latin typeface="Times New Roman" pitchFamily="18" charset="0"/>
                <a:cs typeface="Times New Roman" pitchFamily="18" charset="0"/>
              </a:rPr>
              <a:t>: Different </a:t>
            </a:r>
            <a:r>
              <a:rPr lang="en-AU" sz="2800" dirty="0" smtClean="0">
                <a:latin typeface="Times New Roman" pitchFamily="18" charset="0"/>
                <a:cs typeface="Times New Roman" pitchFamily="18" charset="0"/>
              </a:rPr>
              <a:t>Perspectives</a:t>
            </a:r>
          </a:p>
          <a:p>
            <a:pPr marL="571500" indent="-571500">
              <a:buFont typeface="Arial" pitchFamily="34" charset="0"/>
              <a:buAutoNum type="romanUcPeriod"/>
            </a:pPr>
            <a:r>
              <a:rPr lang="en-US" sz="2800" dirty="0">
                <a:latin typeface="Times New Roman" pitchFamily="18" charset="0"/>
                <a:cs typeface="Times New Roman" pitchFamily="18" charset="0"/>
              </a:rPr>
              <a:t>The Formation of the Australian Political System</a:t>
            </a:r>
            <a:endParaRPr lang="zh-CN" altLang="en-US" sz="2800" dirty="0">
              <a:latin typeface="Times New Roman" pitchFamily="18" charset="0"/>
              <a:cs typeface="Times New Roman" pitchFamily="18" charset="0"/>
            </a:endParaRPr>
          </a:p>
          <a:p>
            <a:pPr marL="571500" indent="-571500">
              <a:buFont typeface="Arial" pitchFamily="34" charset="0"/>
              <a:buAutoNum type="romanUcPeriod"/>
            </a:pPr>
            <a:r>
              <a:rPr lang="en-US" sz="2800" dirty="0">
                <a:latin typeface="Times New Roman" pitchFamily="18" charset="0"/>
                <a:cs typeface="Times New Roman" pitchFamily="18" charset="0"/>
              </a:rPr>
              <a:t>The Relationship between the Political and Economic Spheres</a:t>
            </a:r>
            <a:endParaRPr lang="zh-CN" altLang="en-US" sz="2800" dirty="0">
              <a:latin typeface="Times New Roman" pitchFamily="18" charset="0"/>
              <a:cs typeface="Times New Roman" pitchFamily="18" charset="0"/>
            </a:endParaRPr>
          </a:p>
          <a:p>
            <a:pPr marL="571500" indent="-571500">
              <a:buFont typeface="Arial" pitchFamily="34" charset="0"/>
              <a:buAutoNum type="romanUcPeriod"/>
            </a:pPr>
            <a:r>
              <a:rPr lang="en-AU" sz="2800" dirty="0">
                <a:latin typeface="Times New Roman" pitchFamily="18" charset="0"/>
                <a:cs typeface="Times New Roman" pitchFamily="18" charset="0"/>
              </a:rPr>
              <a:t>The Australian Political Economy in the 21st Century</a:t>
            </a:r>
            <a:endParaRPr lang="zh-CN" altLang="en-US" sz="2800" dirty="0">
              <a:latin typeface="Times New Roman" pitchFamily="18" charset="0"/>
              <a:cs typeface="Times New Roman" pitchFamily="18" charset="0"/>
            </a:endParaRPr>
          </a:p>
          <a:p>
            <a:pPr marL="571500" indent="-571500">
              <a:buAutoNum type="romanUcPeriod"/>
            </a:pPr>
            <a:r>
              <a:rPr lang="en-AU" sz="2800" dirty="0">
                <a:latin typeface="Times New Roman" pitchFamily="18" charset="0"/>
                <a:cs typeface="Times New Roman" pitchFamily="18" charset="0"/>
              </a:rPr>
              <a:t>Conclusion: Current Differences of Perspectives</a:t>
            </a:r>
            <a:endParaRPr lang="zh-CN" altLang="en-US" sz="28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r>
              <a:rPr lang="en-AU" sz="4000" dirty="0" smtClean="0">
                <a:latin typeface="Times New Roman" pitchFamily="18" charset="0"/>
                <a:cs typeface="Times New Roman" pitchFamily="18" charset="0"/>
              </a:rPr>
              <a:t>I. Introduction: Different Perspectives</a:t>
            </a:r>
          </a:p>
        </p:txBody>
      </p:sp>
      <p:sp>
        <p:nvSpPr>
          <p:cNvPr id="3" name="Content Placeholder 2"/>
          <p:cNvSpPr>
            <a:spLocks noGrp="1"/>
          </p:cNvSpPr>
          <p:nvPr>
            <p:ph idx="1"/>
          </p:nvPr>
        </p:nvSpPr>
        <p:spPr/>
        <p:txBody>
          <a:bodyPr>
            <a:normAutofit fontScale="77500" lnSpcReduction="20000"/>
          </a:bodyPr>
          <a:lstStyle/>
          <a:p>
            <a:r>
              <a:rPr lang="en-AU" dirty="0" smtClean="0">
                <a:latin typeface="Times New Roman" pitchFamily="18" charset="0"/>
                <a:cs typeface="Times New Roman" pitchFamily="18" charset="0"/>
              </a:rPr>
              <a:t>Australians understand and conduct life upon a basic commitment to difference:</a:t>
            </a:r>
          </a:p>
          <a:p>
            <a:pPr>
              <a:buFont typeface="Wingdings" pitchFamily="2" charset="2"/>
              <a:buChar char="Ø"/>
            </a:pPr>
            <a:r>
              <a:rPr lang="en-AU" dirty="0" smtClean="0">
                <a:latin typeface="Times New Roman" pitchFamily="18" charset="0"/>
                <a:cs typeface="Times New Roman" pitchFamily="18" charset="0"/>
              </a:rPr>
              <a:t>    There are many different religions.</a:t>
            </a:r>
          </a:p>
          <a:p>
            <a:pPr>
              <a:buFont typeface="Wingdings" pitchFamily="2" charset="2"/>
              <a:buChar char="Ø"/>
            </a:pPr>
            <a:r>
              <a:rPr lang="en-AU" dirty="0" smtClean="0">
                <a:latin typeface="Times New Roman" pitchFamily="18" charset="0"/>
                <a:cs typeface="Times New Roman" pitchFamily="18" charset="0"/>
              </a:rPr>
              <a:t> Politics is based upon conflicts—and their resolution—between major political parties.  </a:t>
            </a:r>
          </a:p>
          <a:p>
            <a:pPr>
              <a:buFont typeface="Wingdings" pitchFamily="2" charset="2"/>
              <a:buChar char="Ø"/>
            </a:pPr>
            <a:r>
              <a:rPr lang="en-AU" dirty="0" smtClean="0">
                <a:latin typeface="Times New Roman" pitchFamily="18" charset="0"/>
                <a:cs typeface="Times New Roman" pitchFamily="18" charset="0"/>
              </a:rPr>
              <a:t>Newspapers are identified with different political biases.  So too, are various television and radio programmes. </a:t>
            </a:r>
          </a:p>
          <a:p>
            <a:pPr>
              <a:buFont typeface="Wingdings" pitchFamily="2" charset="2"/>
              <a:buChar char="Ø"/>
            </a:pPr>
            <a:r>
              <a:rPr lang="en-AU" dirty="0" smtClean="0">
                <a:latin typeface="Times New Roman" pitchFamily="18" charset="0"/>
                <a:cs typeface="Times New Roman" pitchFamily="18" charset="0"/>
              </a:rPr>
              <a:t>Students are expected to interpret their subjects from different perspectives and are encouraged to use considered arguments to contest other students’ and even their lecturers’ interpretation of the subject.</a:t>
            </a:r>
            <a:endParaRPr lang="zh-CN" altLang="en-US" dirty="0" smtClean="0">
              <a:latin typeface="Times New Roman" pitchFamily="18" charset="0"/>
              <a:cs typeface="Times New Roman" pitchFamily="18" charset="0"/>
            </a:endParaRPr>
          </a:p>
          <a:p>
            <a:pPr>
              <a:buNone/>
            </a:pPr>
            <a:r>
              <a:rPr lang="en-AU" dirty="0" smtClean="0">
                <a:latin typeface="Times New Roman" pitchFamily="18" charset="0"/>
                <a:cs typeface="Times New Roman" pitchFamily="18" charset="0"/>
              </a:rPr>
              <a:t> </a:t>
            </a:r>
            <a:endParaRPr lang="zh-CN" altLang="en-US" dirty="0" smtClean="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latin typeface="Times New Roman" pitchFamily="18" charset="0"/>
                <a:cs typeface="Times New Roman" pitchFamily="18" charset="0"/>
              </a:rPr>
              <a:t>I. Introduction: Different Perspectives</a:t>
            </a:r>
            <a:endParaRPr lang="zh-CN" altLang="en-US" dirty="0"/>
          </a:p>
        </p:txBody>
      </p:sp>
      <p:sp>
        <p:nvSpPr>
          <p:cNvPr id="3" name="Content Placeholder 2"/>
          <p:cNvSpPr>
            <a:spLocks noGrp="1"/>
          </p:cNvSpPr>
          <p:nvPr>
            <p:ph idx="1"/>
          </p:nvPr>
        </p:nvSpPr>
        <p:spPr/>
        <p:txBody>
          <a:bodyPr>
            <a:normAutofit fontScale="92500"/>
          </a:bodyPr>
          <a:lstStyle/>
          <a:p>
            <a:r>
              <a:rPr lang="en-AU" sz="2400" dirty="0" smtClean="0">
                <a:latin typeface="Times New Roman" pitchFamily="18" charset="0"/>
                <a:cs typeface="Times New Roman" pitchFamily="18" charset="0"/>
              </a:rPr>
              <a:t>The emphasis is upon the principle that there are different ways of thinking and knowing about the world: there is neither absolute truth nor one single way to run the country.  Instead, there has to be debate about how we know the world and how we should behave in the world.  Even core values—which tend to be long lasting—can be changed over time, not by a violent overthrow of the cultural system but through discussion, education and gradual cultural change.</a:t>
            </a:r>
          </a:p>
          <a:p>
            <a:r>
              <a:rPr lang="en-AU" sz="2400" dirty="0" smtClean="0">
                <a:latin typeface="Times New Roman" pitchFamily="18" charset="0"/>
                <a:cs typeface="Times New Roman" pitchFamily="18" charset="0"/>
              </a:rPr>
              <a:t>The major differences in the perspectives of Australians are, to some extent, represented by the major political parties. Over the past 100 years government in Australia, in the main, has been represented by either the Labour Party or the Coalition.  The Coalition represents the combined perspectives and interests of both the Liberal and the National parties. </a:t>
            </a:r>
            <a:endParaRPr lang="zh-CN" altLang="en-US"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Australian major political parties</a:t>
            </a:r>
            <a:endParaRPr lang="zh-CN" altLang="en-US" sz="3600" dirty="0">
              <a:latin typeface="Times New Roman" pitchFamily="18" charset="0"/>
              <a:cs typeface="Times New Roman" pitchFamily="18" charset="0"/>
            </a:endParaRPr>
          </a:p>
        </p:txBody>
      </p:sp>
      <p:pic>
        <p:nvPicPr>
          <p:cNvPr id="1026" name="Picture 2" descr="E:\《入门》课件\alp-logo.jpg"/>
          <p:cNvPicPr>
            <a:picLocks noGrp="1" noChangeAspect="1" noChangeArrowheads="1"/>
          </p:cNvPicPr>
          <p:nvPr>
            <p:ph idx="1"/>
          </p:nvPr>
        </p:nvPicPr>
        <p:blipFill>
          <a:blip r:embed="rId2"/>
          <a:srcRect/>
          <a:stretch>
            <a:fillRect/>
          </a:stretch>
        </p:blipFill>
        <p:spPr bwMode="auto">
          <a:xfrm>
            <a:off x="357158" y="1760043"/>
            <a:ext cx="4500594" cy="2245724"/>
          </a:xfrm>
          <a:prstGeom prst="rect">
            <a:avLst/>
          </a:prstGeom>
          <a:noFill/>
        </p:spPr>
      </p:pic>
      <p:pic>
        <p:nvPicPr>
          <p:cNvPr id="1027" name="Picture 3" descr="E:\《入门》课件\Liberal_Party_of_Australia_Logo_2015.png"/>
          <p:cNvPicPr>
            <a:picLocks noChangeAspect="1" noChangeArrowheads="1"/>
          </p:cNvPicPr>
          <p:nvPr/>
        </p:nvPicPr>
        <p:blipFill>
          <a:blip r:embed="rId3"/>
          <a:srcRect/>
          <a:stretch>
            <a:fillRect/>
          </a:stretch>
        </p:blipFill>
        <p:spPr bwMode="auto">
          <a:xfrm>
            <a:off x="5500694" y="1643050"/>
            <a:ext cx="2928958" cy="2928958"/>
          </a:xfrm>
          <a:prstGeom prst="rect">
            <a:avLst/>
          </a:prstGeom>
          <a:noFill/>
        </p:spPr>
      </p:pic>
      <p:pic>
        <p:nvPicPr>
          <p:cNvPr id="1028" name="Picture 4" descr="E:\《入门》课件\The_National_Party_of_Australia_Logo.png"/>
          <p:cNvPicPr>
            <a:picLocks noChangeAspect="1" noChangeArrowheads="1"/>
          </p:cNvPicPr>
          <p:nvPr/>
        </p:nvPicPr>
        <p:blipFill>
          <a:blip r:embed="rId4"/>
          <a:srcRect/>
          <a:stretch>
            <a:fillRect/>
          </a:stretch>
        </p:blipFill>
        <p:spPr bwMode="auto">
          <a:xfrm>
            <a:off x="500034" y="4643447"/>
            <a:ext cx="7858180" cy="171451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1143000"/>
          </a:xfrm>
        </p:spPr>
        <p:txBody>
          <a:bodyPr>
            <a:noAutofit/>
          </a:bodyPr>
          <a:lstStyle/>
          <a:p>
            <a:r>
              <a:rPr lang="en-US" sz="4000" dirty="0" smtClean="0">
                <a:latin typeface="Times New Roman" pitchFamily="18" charset="0"/>
                <a:cs typeface="Times New Roman" pitchFamily="18" charset="0"/>
              </a:rPr>
              <a:t>II. The Formation of the Australian Political System</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AU" sz="2800" dirty="0" smtClean="0">
                <a:latin typeface="Times New Roman" pitchFamily="18" charset="0"/>
                <a:cs typeface="Times New Roman" pitchFamily="18" charset="0"/>
              </a:rPr>
              <a:t>Australia has what has been called a ‘</a:t>
            </a:r>
            <a:r>
              <a:rPr lang="en-AU" sz="2800" dirty="0" err="1" smtClean="0">
                <a:latin typeface="Times New Roman" pitchFamily="18" charset="0"/>
                <a:cs typeface="Times New Roman" pitchFamily="18" charset="0"/>
              </a:rPr>
              <a:t>Washminster</a:t>
            </a:r>
            <a:r>
              <a:rPr lang="en-AU" sz="2800" dirty="0" smtClean="0">
                <a:latin typeface="Times New Roman" pitchFamily="18" charset="0"/>
                <a:cs typeface="Times New Roman" pitchFamily="18" charset="0"/>
              </a:rPr>
              <a:t>’ form of polity. It is a mixture of the US, Washington system of government and the British, Westminster system: the political structure is based on a Federation of States and has a three-tier system of government but the chief executive is a Prime Minister not a President.</a:t>
            </a:r>
            <a:r>
              <a:rPr lang="zh-CN" altLang="en-US" sz="2800" dirty="0" smtClean="0">
                <a:latin typeface="Times New Roman" pitchFamily="18" charset="0"/>
                <a:cs typeface="Times New Roman" pitchFamily="18" charset="0"/>
              </a:rPr>
              <a:t> </a:t>
            </a:r>
            <a:endParaRPr lang="en-US" altLang="zh-CN"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Australia has a three-tier system of government—the Australian Parliament at Federal level</a:t>
            </a:r>
            <a:r>
              <a:rPr lang="en-AU"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six State governments and about 900 Local Government bodies.</a:t>
            </a:r>
            <a:endParaRPr lang="zh-CN" altLang="en-US" sz="2800" dirty="0" smtClean="0">
              <a:latin typeface="Times New Roman" pitchFamily="18" charset="0"/>
              <a:cs typeface="Times New Roman" pitchFamily="18" charset="0"/>
            </a:endParaRPr>
          </a:p>
          <a:p>
            <a:endParaRPr lang="zh-CN" alt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TotalTime>
  <Words>2444</Words>
  <Application>Microsoft Office PowerPoint</Application>
  <PresentationFormat>On-screen Show (4:3)</PresentationFormat>
  <Paragraphs>131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英语国家社会与文化入门》 (上册）</vt:lpstr>
      <vt:lpstr>Australia Unit 18 Australia as a Liberal Democratic Society</vt:lpstr>
      <vt:lpstr>Quiz</vt:lpstr>
      <vt:lpstr>Focal Points</vt:lpstr>
      <vt:lpstr>This Unit Is Divided into Five Sections</vt:lpstr>
      <vt:lpstr>I. Introduction: Different Perspectives</vt:lpstr>
      <vt:lpstr>I. Introduction: Different Perspectives</vt:lpstr>
      <vt:lpstr>Australian major political parties</vt:lpstr>
      <vt:lpstr>II. The Formation of the Australian Political System</vt:lpstr>
      <vt:lpstr>II. The Formation of the Australian Political System</vt:lpstr>
      <vt:lpstr>Queen Elizabeth II and Sir Peter John Cosgrove, the 26th and current Governor-General of Australia</vt:lpstr>
      <vt:lpstr>II. The Formation of the Australian Political System</vt:lpstr>
      <vt:lpstr>II. The Formation of the Australian Political System</vt:lpstr>
      <vt:lpstr>II. The Formation of the Australian Political System</vt:lpstr>
      <vt:lpstr>II. The Formation of the Australian Political System</vt:lpstr>
      <vt:lpstr>II. The Formation of the Australian Political System</vt:lpstr>
      <vt:lpstr>III. The Relationship between the Political and Economic Spheres</vt:lpstr>
      <vt:lpstr>III. The Relationship between the Political and Economic Spheres</vt:lpstr>
      <vt:lpstr>III. The Relationship between the Political and Economic Spheres</vt:lpstr>
      <vt:lpstr>III. The Relationship between the Political and Economic Spheres</vt:lpstr>
      <vt:lpstr>III. The Relationship between the Political and Economic Spheres</vt:lpstr>
      <vt:lpstr>III. The Relationship between the Political and Economic Spheres</vt:lpstr>
      <vt:lpstr> </vt:lpstr>
      <vt:lpstr>III. The Relationship between the Political and Economic Spheres</vt:lpstr>
      <vt:lpstr> The Australian Political Economy in the 21st Century  </vt:lpstr>
      <vt:lpstr>The Australian Political Economy in the 21st Century</vt:lpstr>
      <vt:lpstr>The Australian Political Economy in the 21st Century</vt:lpstr>
      <vt:lpstr>The Australian Political Economy in the 21st Century</vt:lpstr>
      <vt:lpstr>Slide 29</vt:lpstr>
      <vt:lpstr>The Australian Political Economy in the 21st Century</vt:lpstr>
      <vt:lpstr>V. Conclusion: Current Differences of Perspectives</vt:lpstr>
      <vt:lpstr>V. Conclusion: Current Differences of Perspectives</vt:lpstr>
      <vt:lpstr>Questions for Discussion</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 (上册）</dc:title>
  <dc:creator>Wang</dc:creator>
  <cp:lastModifiedBy>Wang</cp:lastModifiedBy>
  <cp:revision>60</cp:revision>
  <dcterms:created xsi:type="dcterms:W3CDTF">2015-11-13T18:59:46Z</dcterms:created>
  <dcterms:modified xsi:type="dcterms:W3CDTF">2015-11-20T19:16:03Z</dcterms:modified>
</cp:coreProperties>
</file>